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2" r:id="rId1"/>
  </p:sldMasterIdLst>
  <p:notesMasterIdLst>
    <p:notesMasterId r:id="rId18"/>
  </p:notesMasterIdLst>
  <p:sldIdLst>
    <p:sldId id="256" r:id="rId2"/>
    <p:sldId id="257" r:id="rId3"/>
    <p:sldId id="258" r:id="rId4"/>
    <p:sldId id="261" r:id="rId5"/>
    <p:sldId id="263" r:id="rId6"/>
    <p:sldId id="264" r:id="rId7"/>
    <p:sldId id="265" r:id="rId8"/>
    <p:sldId id="266" r:id="rId9"/>
    <p:sldId id="267" r:id="rId10"/>
    <p:sldId id="268" r:id="rId11"/>
    <p:sldId id="270" r:id="rId12"/>
    <p:sldId id="259" r:id="rId13"/>
    <p:sldId id="271" r:id="rId14"/>
    <p:sldId id="260" r:id="rId15"/>
    <p:sldId id="269" r:id="rId16"/>
    <p:sldId id="26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141"/>
    <p:restoredTop sz="74568"/>
  </p:normalViewPr>
  <p:slideViewPr>
    <p:cSldViewPr snapToGrid="0" snapToObjects="1">
      <p:cViewPr>
        <p:scale>
          <a:sx n="55" d="100"/>
          <a:sy n="55" d="100"/>
        </p:scale>
        <p:origin x="208"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_rels/drawing1.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svg"/><Relationship Id="rId1" Type="http://schemas.openxmlformats.org/officeDocument/2006/relationships/image" Target="../media/image2.png"/><Relationship Id="rId6" Type="http://schemas.openxmlformats.org/officeDocument/2006/relationships/image" Target="../media/image7.svg"/><Relationship Id="rId5" Type="http://schemas.openxmlformats.org/officeDocument/2006/relationships/image" Target="../media/image6.png"/><Relationship Id="rId10" Type="http://schemas.openxmlformats.org/officeDocument/2006/relationships/image" Target="../media/image11.svg"/><Relationship Id="rId4" Type="http://schemas.openxmlformats.org/officeDocument/2006/relationships/image" Target="../media/image5.svg"/><Relationship Id="rId9" Type="http://schemas.openxmlformats.org/officeDocument/2006/relationships/image" Target="../media/image10.png"/></Relationships>
</file>

<file path=ppt/diagrams/colors1.xml><?xml version="1.0" encoding="utf-8"?>
<dgm:colorsDef xmlns:dgm="http://schemas.openxmlformats.org/drawingml/2006/diagram" xmlns:a="http://schemas.openxmlformats.org/drawingml/2006/main" uniqueId="urn:microsoft.com/office/officeart/2018/5/colors/Iconchunking_coloredtext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bg1"/>
    </dgm:fillClrLst>
    <dgm:linClrLst meth="repeat">
      <a:schemeClr val="lt1">
        <a:alpha val="0"/>
      </a:schemeClr>
    </dgm:linClrLst>
    <dgm:effectClrLst/>
    <dgm:txLinClrLst/>
    <dgm:txFillClrLst meth="repeat">
      <a:schemeClr val="dk1"/>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accent2">
        <a:alpha val="0"/>
      </a:schemeClr>
    </dgm:fillClrLst>
    <dgm:linClrLst meth="repeat">
      <a:schemeClr val="accent2">
        <a:alpha val="0"/>
      </a:schemeClr>
    </dgm:linClrLst>
    <dgm:effectClrLst/>
    <dgm:txLinClrLst/>
    <dgm:txFillClrLst meth="repeat">
      <a:schemeClr val="accent2"/>
      <a:schemeClr val="accent3"/>
      <a:schemeClr val="accent4"/>
      <a:schemeClr val="accent5"/>
      <a:schemeClr val="accent6"/>
    </dgm:txFillClrLst>
    <dgm:txEffectClrLst/>
  </dgm:styleLbl>
</dgm:colorsDef>
</file>

<file path=ppt/diagrams/data1.xml><?xml version="1.0" encoding="utf-8"?>
<dgm:dataModel xmlns:dgm="http://schemas.openxmlformats.org/drawingml/2006/diagram" xmlns:a="http://schemas.openxmlformats.org/drawingml/2006/main">
  <dgm:ptLst>
    <dgm:pt modelId="{B8DD8493-8C37-437E-8E6A-837BD4B46CB9}" type="doc">
      <dgm:prSet loTypeId="urn:microsoft.com/office/officeart/2018/5/layout/IconLeafLabelList" loCatId="icon" qsTypeId="urn:microsoft.com/office/officeart/2005/8/quickstyle/simple1" qsCatId="simple" csTypeId="urn:microsoft.com/office/officeart/2018/5/colors/Iconchunking_coloredtext_colorful1" csCatId="colorful" phldr="1"/>
      <dgm:spPr/>
      <dgm:t>
        <a:bodyPr/>
        <a:lstStyle/>
        <a:p>
          <a:endParaRPr lang="en-US"/>
        </a:p>
      </dgm:t>
    </dgm:pt>
    <dgm:pt modelId="{3674788C-1707-4F8A-B764-4F96D7B566A1}">
      <dgm:prSet/>
      <dgm:spPr/>
      <dgm:t>
        <a:bodyPr/>
        <a:lstStyle/>
        <a:p>
          <a:pPr>
            <a:defRPr cap="all"/>
          </a:pPr>
          <a:r>
            <a:rPr lang="en-US" b="1" dirty="0">
              <a:solidFill>
                <a:schemeClr val="bg1"/>
              </a:solidFill>
            </a:rPr>
            <a:t>Environmental Quality</a:t>
          </a:r>
        </a:p>
      </dgm:t>
    </dgm:pt>
    <dgm:pt modelId="{FAAC2ECA-8EF9-4EA4-8550-3023D33774C8}" type="parTrans" cxnId="{9984BB53-2352-4E84-B7A3-1FCB11545310}">
      <dgm:prSet/>
      <dgm:spPr/>
      <dgm:t>
        <a:bodyPr/>
        <a:lstStyle/>
        <a:p>
          <a:endParaRPr lang="en-US"/>
        </a:p>
      </dgm:t>
    </dgm:pt>
    <dgm:pt modelId="{34A10A24-C906-49C7-B74C-79DE6939D225}" type="sibTrans" cxnId="{9984BB53-2352-4E84-B7A3-1FCB11545310}">
      <dgm:prSet/>
      <dgm:spPr/>
      <dgm:t>
        <a:bodyPr/>
        <a:lstStyle/>
        <a:p>
          <a:endParaRPr lang="en-US"/>
        </a:p>
      </dgm:t>
    </dgm:pt>
    <dgm:pt modelId="{03D401DB-47D4-4344-816B-C1DA519703D2}">
      <dgm:prSet/>
      <dgm:spPr/>
      <dgm:t>
        <a:bodyPr/>
        <a:lstStyle/>
        <a:p>
          <a:pPr>
            <a:defRPr cap="all"/>
          </a:pPr>
          <a:r>
            <a:rPr lang="en-US" b="1" dirty="0">
              <a:solidFill>
                <a:schemeClr val="bg1"/>
              </a:solidFill>
            </a:rPr>
            <a:t>Cost of Living</a:t>
          </a:r>
        </a:p>
      </dgm:t>
    </dgm:pt>
    <dgm:pt modelId="{280EA8A3-162F-43F9-9839-CF5E74F0B655}" type="parTrans" cxnId="{3345552C-6884-45E2-A680-23183E3002E7}">
      <dgm:prSet/>
      <dgm:spPr/>
      <dgm:t>
        <a:bodyPr/>
        <a:lstStyle/>
        <a:p>
          <a:endParaRPr lang="en-US"/>
        </a:p>
      </dgm:t>
    </dgm:pt>
    <dgm:pt modelId="{E332F057-7E5D-4AFF-B29D-80467B53FF26}" type="sibTrans" cxnId="{3345552C-6884-45E2-A680-23183E3002E7}">
      <dgm:prSet/>
      <dgm:spPr/>
      <dgm:t>
        <a:bodyPr/>
        <a:lstStyle/>
        <a:p>
          <a:endParaRPr lang="en-US"/>
        </a:p>
      </dgm:t>
    </dgm:pt>
    <dgm:pt modelId="{46A3EA89-8A40-401E-A925-0170758AAD16}">
      <dgm:prSet/>
      <dgm:spPr/>
      <dgm:t>
        <a:bodyPr/>
        <a:lstStyle/>
        <a:p>
          <a:pPr>
            <a:defRPr cap="all"/>
          </a:pPr>
          <a:r>
            <a:rPr lang="en-US" b="1" dirty="0">
              <a:solidFill>
                <a:schemeClr val="bg1"/>
              </a:solidFill>
            </a:rPr>
            <a:t>Education</a:t>
          </a:r>
        </a:p>
      </dgm:t>
    </dgm:pt>
    <dgm:pt modelId="{FFCA2CD6-A444-411A-B536-9C1F6DB6136F}" type="parTrans" cxnId="{CF94EB5A-AEE2-4C18-9C5C-73A7D0CE9496}">
      <dgm:prSet/>
      <dgm:spPr/>
      <dgm:t>
        <a:bodyPr/>
        <a:lstStyle/>
        <a:p>
          <a:endParaRPr lang="en-US"/>
        </a:p>
      </dgm:t>
    </dgm:pt>
    <dgm:pt modelId="{A30FB79A-9AE6-48CB-8A65-2E1BAB6A2845}" type="sibTrans" cxnId="{CF94EB5A-AEE2-4C18-9C5C-73A7D0CE9496}">
      <dgm:prSet/>
      <dgm:spPr/>
      <dgm:t>
        <a:bodyPr/>
        <a:lstStyle/>
        <a:p>
          <a:endParaRPr lang="en-US"/>
        </a:p>
      </dgm:t>
    </dgm:pt>
    <dgm:pt modelId="{24F50E4F-47B6-41C7-8182-3513EBE59592}">
      <dgm:prSet/>
      <dgm:spPr/>
      <dgm:t>
        <a:bodyPr/>
        <a:lstStyle/>
        <a:p>
          <a:pPr>
            <a:defRPr cap="all"/>
          </a:pPr>
          <a:r>
            <a:rPr lang="en-US" b="1" dirty="0">
              <a:solidFill>
                <a:schemeClr val="bg1"/>
              </a:solidFill>
            </a:rPr>
            <a:t>Commute</a:t>
          </a:r>
        </a:p>
      </dgm:t>
    </dgm:pt>
    <dgm:pt modelId="{89562B8D-ABC0-42E9-97B3-21EF9E283BE9}" type="parTrans" cxnId="{3A0B249E-18F4-4FBA-8865-A1A94B90CB26}">
      <dgm:prSet/>
      <dgm:spPr/>
      <dgm:t>
        <a:bodyPr/>
        <a:lstStyle/>
        <a:p>
          <a:endParaRPr lang="en-US"/>
        </a:p>
      </dgm:t>
    </dgm:pt>
    <dgm:pt modelId="{9838D0DE-EA07-4859-AA1D-8B5356B64DB7}" type="sibTrans" cxnId="{3A0B249E-18F4-4FBA-8865-A1A94B90CB26}">
      <dgm:prSet/>
      <dgm:spPr/>
      <dgm:t>
        <a:bodyPr/>
        <a:lstStyle/>
        <a:p>
          <a:endParaRPr lang="en-US"/>
        </a:p>
      </dgm:t>
    </dgm:pt>
    <dgm:pt modelId="{DB2BC120-B496-4F48-9F77-149E86AAC522}">
      <dgm:prSet/>
      <dgm:spPr/>
      <dgm:t>
        <a:bodyPr/>
        <a:lstStyle/>
        <a:p>
          <a:pPr>
            <a:defRPr cap="all"/>
          </a:pPr>
          <a:r>
            <a:rPr lang="en-US" b="1" dirty="0">
              <a:solidFill>
                <a:schemeClr val="bg1"/>
              </a:solidFill>
            </a:rPr>
            <a:t>Safety</a:t>
          </a:r>
        </a:p>
      </dgm:t>
    </dgm:pt>
    <dgm:pt modelId="{CC62A7E1-B519-4C05-B88B-375F969FEBFB}" type="parTrans" cxnId="{2D974937-C9AC-4285-A607-DF08047F140C}">
      <dgm:prSet/>
      <dgm:spPr/>
      <dgm:t>
        <a:bodyPr/>
        <a:lstStyle/>
        <a:p>
          <a:endParaRPr lang="en-US"/>
        </a:p>
      </dgm:t>
    </dgm:pt>
    <dgm:pt modelId="{D92CB644-03EE-4DBA-BD0E-6A853B071537}" type="sibTrans" cxnId="{2D974937-C9AC-4285-A607-DF08047F140C}">
      <dgm:prSet/>
      <dgm:spPr/>
      <dgm:t>
        <a:bodyPr/>
        <a:lstStyle/>
        <a:p>
          <a:endParaRPr lang="en-US"/>
        </a:p>
      </dgm:t>
    </dgm:pt>
    <dgm:pt modelId="{89097981-C49E-4332-99EE-75BD4E5F47D3}" type="pres">
      <dgm:prSet presAssocID="{B8DD8493-8C37-437E-8E6A-837BD4B46CB9}" presName="root" presStyleCnt="0">
        <dgm:presLayoutVars>
          <dgm:dir/>
          <dgm:resizeHandles val="exact"/>
        </dgm:presLayoutVars>
      </dgm:prSet>
      <dgm:spPr/>
    </dgm:pt>
    <dgm:pt modelId="{1C09A4D2-49F1-4186-ACF4-3768A826C82F}" type="pres">
      <dgm:prSet presAssocID="{3674788C-1707-4F8A-B764-4F96D7B566A1}" presName="compNode" presStyleCnt="0"/>
      <dgm:spPr/>
    </dgm:pt>
    <dgm:pt modelId="{C76F4573-4A77-42C2-BB48-89739A63A304}" type="pres">
      <dgm:prSet presAssocID="{3674788C-1707-4F8A-B764-4F96D7B566A1}" presName="iconBgRect" presStyleLbl="bgShp" presStyleIdx="0" presStyleCnt="5"/>
      <dgm:spPr>
        <a:prstGeom prst="round2DiagRect">
          <a:avLst>
            <a:gd name="adj1" fmla="val 29727"/>
            <a:gd name="adj2" fmla="val 0"/>
          </a:avLst>
        </a:prstGeom>
      </dgm:spPr>
    </dgm:pt>
    <dgm:pt modelId="{8A18CDB5-3533-45EC-A46E-6CE2387C6270}" type="pres">
      <dgm:prSet presAssocID="{3674788C-1707-4F8A-B764-4F96D7B566A1}"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Deciduous tree"/>
        </a:ext>
      </dgm:extLst>
    </dgm:pt>
    <dgm:pt modelId="{7A2EBFD5-C73D-4138-A3A1-966CA14ED78D}" type="pres">
      <dgm:prSet presAssocID="{3674788C-1707-4F8A-B764-4F96D7B566A1}" presName="spaceRect" presStyleCnt="0"/>
      <dgm:spPr/>
    </dgm:pt>
    <dgm:pt modelId="{2C2CF17B-AAD0-4D9D-8450-1E1C218DF2C2}" type="pres">
      <dgm:prSet presAssocID="{3674788C-1707-4F8A-B764-4F96D7B566A1}" presName="textRect" presStyleLbl="revTx" presStyleIdx="0" presStyleCnt="5">
        <dgm:presLayoutVars>
          <dgm:chMax val="1"/>
          <dgm:chPref val="1"/>
        </dgm:presLayoutVars>
      </dgm:prSet>
      <dgm:spPr/>
    </dgm:pt>
    <dgm:pt modelId="{E208E966-5313-4407-9242-FF3D302A2C06}" type="pres">
      <dgm:prSet presAssocID="{34A10A24-C906-49C7-B74C-79DE6939D225}" presName="sibTrans" presStyleCnt="0"/>
      <dgm:spPr/>
    </dgm:pt>
    <dgm:pt modelId="{C8EB4BC8-37F7-4987-8FA4-EFD6D8081046}" type="pres">
      <dgm:prSet presAssocID="{03D401DB-47D4-4344-816B-C1DA519703D2}" presName="compNode" presStyleCnt="0"/>
      <dgm:spPr/>
    </dgm:pt>
    <dgm:pt modelId="{82A7E247-A1BB-4BF1-AF5F-899D7029EE15}" type="pres">
      <dgm:prSet presAssocID="{03D401DB-47D4-4344-816B-C1DA519703D2}" presName="iconBgRect" presStyleLbl="bgShp" presStyleIdx="1" presStyleCnt="5"/>
      <dgm:spPr>
        <a:prstGeom prst="round2DiagRect">
          <a:avLst>
            <a:gd name="adj1" fmla="val 29727"/>
            <a:gd name="adj2" fmla="val 0"/>
          </a:avLst>
        </a:prstGeom>
      </dgm:spPr>
    </dgm:pt>
    <dgm:pt modelId="{83BB0DB7-C803-4A8A-9B36-63F05669294D}" type="pres">
      <dgm:prSet presAssocID="{03D401DB-47D4-4344-816B-C1DA519703D2}"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oney"/>
        </a:ext>
      </dgm:extLst>
    </dgm:pt>
    <dgm:pt modelId="{62F5032D-FD37-4BAA-A296-E58369ED00D7}" type="pres">
      <dgm:prSet presAssocID="{03D401DB-47D4-4344-816B-C1DA519703D2}" presName="spaceRect" presStyleCnt="0"/>
      <dgm:spPr/>
    </dgm:pt>
    <dgm:pt modelId="{9B5399D1-0C9C-445C-B452-D1905ED5449B}" type="pres">
      <dgm:prSet presAssocID="{03D401DB-47D4-4344-816B-C1DA519703D2}" presName="textRect" presStyleLbl="revTx" presStyleIdx="1" presStyleCnt="5">
        <dgm:presLayoutVars>
          <dgm:chMax val="1"/>
          <dgm:chPref val="1"/>
        </dgm:presLayoutVars>
      </dgm:prSet>
      <dgm:spPr/>
    </dgm:pt>
    <dgm:pt modelId="{1863C2D2-9DC3-426A-9575-FF3E4F281D33}" type="pres">
      <dgm:prSet presAssocID="{E332F057-7E5D-4AFF-B29D-80467B53FF26}" presName="sibTrans" presStyleCnt="0"/>
      <dgm:spPr/>
    </dgm:pt>
    <dgm:pt modelId="{822B7BE5-5154-4E29-A984-D573C9800C49}" type="pres">
      <dgm:prSet presAssocID="{46A3EA89-8A40-401E-A925-0170758AAD16}" presName="compNode" presStyleCnt="0"/>
      <dgm:spPr/>
    </dgm:pt>
    <dgm:pt modelId="{ABB6FFAD-C83C-4C34-92C6-48FD17A14C68}" type="pres">
      <dgm:prSet presAssocID="{46A3EA89-8A40-401E-A925-0170758AAD16}" presName="iconBgRect" presStyleLbl="bgShp" presStyleIdx="2" presStyleCnt="5"/>
      <dgm:spPr>
        <a:prstGeom prst="round2DiagRect">
          <a:avLst>
            <a:gd name="adj1" fmla="val 29727"/>
            <a:gd name="adj2" fmla="val 0"/>
          </a:avLst>
        </a:prstGeom>
      </dgm:spPr>
    </dgm:pt>
    <dgm:pt modelId="{AD9276FB-AB21-4C16-A39F-93DA48A67FAD}" type="pres">
      <dgm:prSet presAssocID="{46A3EA89-8A40-401E-A925-0170758AAD16}"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Classroom"/>
        </a:ext>
      </dgm:extLst>
    </dgm:pt>
    <dgm:pt modelId="{1DACC572-D132-4077-B176-D1ED1E300F1D}" type="pres">
      <dgm:prSet presAssocID="{46A3EA89-8A40-401E-A925-0170758AAD16}" presName="spaceRect" presStyleCnt="0"/>
      <dgm:spPr/>
    </dgm:pt>
    <dgm:pt modelId="{1F860E23-B02E-436C-A2A1-A18F3C19C618}" type="pres">
      <dgm:prSet presAssocID="{46A3EA89-8A40-401E-A925-0170758AAD16}" presName="textRect" presStyleLbl="revTx" presStyleIdx="2" presStyleCnt="5">
        <dgm:presLayoutVars>
          <dgm:chMax val="1"/>
          <dgm:chPref val="1"/>
        </dgm:presLayoutVars>
      </dgm:prSet>
      <dgm:spPr/>
    </dgm:pt>
    <dgm:pt modelId="{3F7BDF6F-53B2-4C71-B007-E616D40E4E93}" type="pres">
      <dgm:prSet presAssocID="{A30FB79A-9AE6-48CB-8A65-2E1BAB6A2845}" presName="sibTrans" presStyleCnt="0"/>
      <dgm:spPr/>
    </dgm:pt>
    <dgm:pt modelId="{BC1C8E5D-25E9-45AF-8C2F-B249CFCD4FE7}" type="pres">
      <dgm:prSet presAssocID="{24F50E4F-47B6-41C7-8182-3513EBE59592}" presName="compNode" presStyleCnt="0"/>
      <dgm:spPr/>
    </dgm:pt>
    <dgm:pt modelId="{125BFC48-704C-4951-943A-7E40B2EADF6E}" type="pres">
      <dgm:prSet presAssocID="{24F50E4F-47B6-41C7-8182-3513EBE59592}" presName="iconBgRect" presStyleLbl="bgShp" presStyleIdx="3" presStyleCnt="5"/>
      <dgm:spPr>
        <a:prstGeom prst="round2DiagRect">
          <a:avLst>
            <a:gd name="adj1" fmla="val 29727"/>
            <a:gd name="adj2" fmla="val 0"/>
          </a:avLst>
        </a:prstGeom>
      </dgm:spPr>
    </dgm:pt>
    <dgm:pt modelId="{FCD862C9-521F-4CA1-935E-29767E89C373}" type="pres">
      <dgm:prSet presAssocID="{24F50E4F-47B6-41C7-8182-3513EBE59592}"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Volume"/>
        </a:ext>
      </dgm:extLst>
    </dgm:pt>
    <dgm:pt modelId="{6FF27CB7-B12D-4DFF-8D1F-515A07AC4631}" type="pres">
      <dgm:prSet presAssocID="{24F50E4F-47B6-41C7-8182-3513EBE59592}" presName="spaceRect" presStyleCnt="0"/>
      <dgm:spPr/>
    </dgm:pt>
    <dgm:pt modelId="{67FB8B0D-871D-4B2F-AF58-C4176C1F9B9F}" type="pres">
      <dgm:prSet presAssocID="{24F50E4F-47B6-41C7-8182-3513EBE59592}" presName="textRect" presStyleLbl="revTx" presStyleIdx="3" presStyleCnt="5">
        <dgm:presLayoutVars>
          <dgm:chMax val="1"/>
          <dgm:chPref val="1"/>
        </dgm:presLayoutVars>
      </dgm:prSet>
      <dgm:spPr/>
    </dgm:pt>
    <dgm:pt modelId="{93ACCB5C-44E7-4425-BF73-3066243A364B}" type="pres">
      <dgm:prSet presAssocID="{9838D0DE-EA07-4859-AA1D-8B5356B64DB7}" presName="sibTrans" presStyleCnt="0"/>
      <dgm:spPr/>
    </dgm:pt>
    <dgm:pt modelId="{6BBC6388-DC40-4AC3-8E56-DB947AF8B538}" type="pres">
      <dgm:prSet presAssocID="{DB2BC120-B496-4F48-9F77-149E86AAC522}" presName="compNode" presStyleCnt="0"/>
      <dgm:spPr/>
    </dgm:pt>
    <dgm:pt modelId="{47C715FE-640F-4283-8C94-6283EE1D859B}" type="pres">
      <dgm:prSet presAssocID="{DB2BC120-B496-4F48-9F77-149E86AAC522}" presName="iconBgRect" presStyleLbl="bgShp" presStyleIdx="4" presStyleCnt="5"/>
      <dgm:spPr>
        <a:prstGeom prst="round2DiagRect">
          <a:avLst>
            <a:gd name="adj1" fmla="val 29727"/>
            <a:gd name="adj2" fmla="val 0"/>
          </a:avLst>
        </a:prstGeom>
      </dgm:spPr>
    </dgm:pt>
    <dgm:pt modelId="{608CE43E-F1A4-43B2-8E8D-299E0BC80140}" type="pres">
      <dgm:prSet presAssocID="{DB2BC120-B496-4F48-9F77-149E86AAC522}"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Protecting Hand"/>
        </a:ext>
      </dgm:extLst>
    </dgm:pt>
    <dgm:pt modelId="{7C28FC34-98B9-4F59-956D-3721301CEB56}" type="pres">
      <dgm:prSet presAssocID="{DB2BC120-B496-4F48-9F77-149E86AAC522}" presName="spaceRect" presStyleCnt="0"/>
      <dgm:spPr/>
    </dgm:pt>
    <dgm:pt modelId="{8F5863BC-58B7-48D4-9F98-9D43CB3EEB7F}" type="pres">
      <dgm:prSet presAssocID="{DB2BC120-B496-4F48-9F77-149E86AAC522}" presName="textRect" presStyleLbl="revTx" presStyleIdx="4" presStyleCnt="5">
        <dgm:presLayoutVars>
          <dgm:chMax val="1"/>
          <dgm:chPref val="1"/>
        </dgm:presLayoutVars>
      </dgm:prSet>
      <dgm:spPr/>
    </dgm:pt>
  </dgm:ptLst>
  <dgm:cxnLst>
    <dgm:cxn modelId="{E4386F14-3036-4109-9580-DE4A6B12771C}" type="presOf" srcId="{03D401DB-47D4-4344-816B-C1DA519703D2}" destId="{9B5399D1-0C9C-445C-B452-D1905ED5449B}" srcOrd="0" destOrd="0" presId="urn:microsoft.com/office/officeart/2018/5/layout/IconLeafLabelList"/>
    <dgm:cxn modelId="{3345552C-6884-45E2-A680-23183E3002E7}" srcId="{B8DD8493-8C37-437E-8E6A-837BD4B46CB9}" destId="{03D401DB-47D4-4344-816B-C1DA519703D2}" srcOrd="1" destOrd="0" parTransId="{280EA8A3-162F-43F9-9839-CF5E74F0B655}" sibTransId="{E332F057-7E5D-4AFF-B29D-80467B53FF26}"/>
    <dgm:cxn modelId="{CB32C730-F95F-4576-BDB0-911FEE3167DD}" type="presOf" srcId="{24F50E4F-47B6-41C7-8182-3513EBE59592}" destId="{67FB8B0D-871D-4B2F-AF58-C4176C1F9B9F}" srcOrd="0" destOrd="0" presId="urn:microsoft.com/office/officeart/2018/5/layout/IconLeafLabelList"/>
    <dgm:cxn modelId="{2D974937-C9AC-4285-A607-DF08047F140C}" srcId="{B8DD8493-8C37-437E-8E6A-837BD4B46CB9}" destId="{DB2BC120-B496-4F48-9F77-149E86AAC522}" srcOrd="4" destOrd="0" parTransId="{CC62A7E1-B519-4C05-B88B-375F969FEBFB}" sibTransId="{D92CB644-03EE-4DBA-BD0E-6A853B071537}"/>
    <dgm:cxn modelId="{9984BB53-2352-4E84-B7A3-1FCB11545310}" srcId="{B8DD8493-8C37-437E-8E6A-837BD4B46CB9}" destId="{3674788C-1707-4F8A-B764-4F96D7B566A1}" srcOrd="0" destOrd="0" parTransId="{FAAC2ECA-8EF9-4EA4-8550-3023D33774C8}" sibTransId="{34A10A24-C906-49C7-B74C-79DE6939D225}"/>
    <dgm:cxn modelId="{F747E153-8076-4E56-AD97-765846ACA8E9}" type="presOf" srcId="{DB2BC120-B496-4F48-9F77-149E86AAC522}" destId="{8F5863BC-58B7-48D4-9F98-9D43CB3EEB7F}" srcOrd="0" destOrd="0" presId="urn:microsoft.com/office/officeart/2018/5/layout/IconLeafLabelList"/>
    <dgm:cxn modelId="{CF94EB5A-AEE2-4C18-9C5C-73A7D0CE9496}" srcId="{B8DD8493-8C37-437E-8E6A-837BD4B46CB9}" destId="{46A3EA89-8A40-401E-A925-0170758AAD16}" srcOrd="2" destOrd="0" parTransId="{FFCA2CD6-A444-411A-B536-9C1F6DB6136F}" sibTransId="{A30FB79A-9AE6-48CB-8A65-2E1BAB6A2845}"/>
    <dgm:cxn modelId="{4EE08C78-22E5-4C9A-B1AB-692455E6C34B}" type="presOf" srcId="{3674788C-1707-4F8A-B764-4F96D7B566A1}" destId="{2C2CF17B-AAD0-4D9D-8450-1E1C218DF2C2}" srcOrd="0" destOrd="0" presId="urn:microsoft.com/office/officeart/2018/5/layout/IconLeafLabelList"/>
    <dgm:cxn modelId="{8B63FA7B-90A4-4F37-8C4C-97C187DBA8C4}" type="presOf" srcId="{46A3EA89-8A40-401E-A925-0170758AAD16}" destId="{1F860E23-B02E-436C-A2A1-A18F3C19C618}" srcOrd="0" destOrd="0" presId="urn:microsoft.com/office/officeart/2018/5/layout/IconLeafLabelList"/>
    <dgm:cxn modelId="{3A0B249E-18F4-4FBA-8865-A1A94B90CB26}" srcId="{B8DD8493-8C37-437E-8E6A-837BD4B46CB9}" destId="{24F50E4F-47B6-41C7-8182-3513EBE59592}" srcOrd="3" destOrd="0" parTransId="{89562B8D-ABC0-42E9-97B3-21EF9E283BE9}" sibTransId="{9838D0DE-EA07-4859-AA1D-8B5356B64DB7}"/>
    <dgm:cxn modelId="{7D8D32F4-C678-4F66-965B-48E6C3059383}" type="presOf" srcId="{B8DD8493-8C37-437E-8E6A-837BD4B46CB9}" destId="{89097981-C49E-4332-99EE-75BD4E5F47D3}" srcOrd="0" destOrd="0" presId="urn:microsoft.com/office/officeart/2018/5/layout/IconLeafLabelList"/>
    <dgm:cxn modelId="{A7A5753B-B00F-421A-A902-4961EA809A4D}" type="presParOf" srcId="{89097981-C49E-4332-99EE-75BD4E5F47D3}" destId="{1C09A4D2-49F1-4186-ACF4-3768A826C82F}" srcOrd="0" destOrd="0" presId="urn:microsoft.com/office/officeart/2018/5/layout/IconLeafLabelList"/>
    <dgm:cxn modelId="{F4AC0B6F-CB17-43A4-A083-01F1184E87AF}" type="presParOf" srcId="{1C09A4D2-49F1-4186-ACF4-3768A826C82F}" destId="{C76F4573-4A77-42C2-BB48-89739A63A304}" srcOrd="0" destOrd="0" presId="urn:microsoft.com/office/officeart/2018/5/layout/IconLeafLabelList"/>
    <dgm:cxn modelId="{885CCD58-277F-4FCE-B723-B724B6F89CB5}" type="presParOf" srcId="{1C09A4D2-49F1-4186-ACF4-3768A826C82F}" destId="{8A18CDB5-3533-45EC-A46E-6CE2387C6270}" srcOrd="1" destOrd="0" presId="urn:microsoft.com/office/officeart/2018/5/layout/IconLeafLabelList"/>
    <dgm:cxn modelId="{BFD53646-7851-4882-B20B-9346D64D1D93}" type="presParOf" srcId="{1C09A4D2-49F1-4186-ACF4-3768A826C82F}" destId="{7A2EBFD5-C73D-4138-A3A1-966CA14ED78D}" srcOrd="2" destOrd="0" presId="urn:microsoft.com/office/officeart/2018/5/layout/IconLeafLabelList"/>
    <dgm:cxn modelId="{A6587F5D-1919-4518-84B0-4C4356722A59}" type="presParOf" srcId="{1C09A4D2-49F1-4186-ACF4-3768A826C82F}" destId="{2C2CF17B-AAD0-4D9D-8450-1E1C218DF2C2}" srcOrd="3" destOrd="0" presId="urn:microsoft.com/office/officeart/2018/5/layout/IconLeafLabelList"/>
    <dgm:cxn modelId="{11FC9A28-2FB9-419E-BD82-EB8704190E5C}" type="presParOf" srcId="{89097981-C49E-4332-99EE-75BD4E5F47D3}" destId="{E208E966-5313-4407-9242-FF3D302A2C06}" srcOrd="1" destOrd="0" presId="urn:microsoft.com/office/officeart/2018/5/layout/IconLeafLabelList"/>
    <dgm:cxn modelId="{C03FAF95-0646-433A-9D82-89D3E0E9DC48}" type="presParOf" srcId="{89097981-C49E-4332-99EE-75BD4E5F47D3}" destId="{C8EB4BC8-37F7-4987-8FA4-EFD6D8081046}" srcOrd="2" destOrd="0" presId="urn:microsoft.com/office/officeart/2018/5/layout/IconLeafLabelList"/>
    <dgm:cxn modelId="{573DF69E-338E-4793-8FD2-2D6D61C49F9A}" type="presParOf" srcId="{C8EB4BC8-37F7-4987-8FA4-EFD6D8081046}" destId="{82A7E247-A1BB-4BF1-AF5F-899D7029EE15}" srcOrd="0" destOrd="0" presId="urn:microsoft.com/office/officeart/2018/5/layout/IconLeafLabelList"/>
    <dgm:cxn modelId="{9D5364D5-A0BE-4646-BF1E-F3EBB82F6FE2}" type="presParOf" srcId="{C8EB4BC8-37F7-4987-8FA4-EFD6D8081046}" destId="{83BB0DB7-C803-4A8A-9B36-63F05669294D}" srcOrd="1" destOrd="0" presId="urn:microsoft.com/office/officeart/2018/5/layout/IconLeafLabelList"/>
    <dgm:cxn modelId="{633C12D3-4220-4961-94C6-C7A731A41E44}" type="presParOf" srcId="{C8EB4BC8-37F7-4987-8FA4-EFD6D8081046}" destId="{62F5032D-FD37-4BAA-A296-E58369ED00D7}" srcOrd="2" destOrd="0" presId="urn:microsoft.com/office/officeart/2018/5/layout/IconLeafLabelList"/>
    <dgm:cxn modelId="{1A5433E3-F7F7-4993-83E4-FFD96AA2A33C}" type="presParOf" srcId="{C8EB4BC8-37F7-4987-8FA4-EFD6D8081046}" destId="{9B5399D1-0C9C-445C-B452-D1905ED5449B}" srcOrd="3" destOrd="0" presId="urn:microsoft.com/office/officeart/2018/5/layout/IconLeafLabelList"/>
    <dgm:cxn modelId="{2851BA7F-FE8A-49CC-B7D0-DF3DA2FF84B7}" type="presParOf" srcId="{89097981-C49E-4332-99EE-75BD4E5F47D3}" destId="{1863C2D2-9DC3-426A-9575-FF3E4F281D33}" srcOrd="3" destOrd="0" presId="urn:microsoft.com/office/officeart/2018/5/layout/IconLeafLabelList"/>
    <dgm:cxn modelId="{1DC171B1-2CAD-4586-8F7E-FA62FC0145DF}" type="presParOf" srcId="{89097981-C49E-4332-99EE-75BD4E5F47D3}" destId="{822B7BE5-5154-4E29-A984-D573C9800C49}" srcOrd="4" destOrd="0" presId="urn:microsoft.com/office/officeart/2018/5/layout/IconLeafLabelList"/>
    <dgm:cxn modelId="{42DCD562-1F7C-4214-BEA5-00899B2A1D90}" type="presParOf" srcId="{822B7BE5-5154-4E29-A984-D573C9800C49}" destId="{ABB6FFAD-C83C-4C34-92C6-48FD17A14C68}" srcOrd="0" destOrd="0" presId="urn:microsoft.com/office/officeart/2018/5/layout/IconLeafLabelList"/>
    <dgm:cxn modelId="{B823DFBC-B77B-438B-8F5B-AFE7EBF66E6B}" type="presParOf" srcId="{822B7BE5-5154-4E29-A984-D573C9800C49}" destId="{AD9276FB-AB21-4C16-A39F-93DA48A67FAD}" srcOrd="1" destOrd="0" presId="urn:microsoft.com/office/officeart/2018/5/layout/IconLeafLabelList"/>
    <dgm:cxn modelId="{8781721E-C5E4-4DA5-99EB-42A0D1C54E07}" type="presParOf" srcId="{822B7BE5-5154-4E29-A984-D573C9800C49}" destId="{1DACC572-D132-4077-B176-D1ED1E300F1D}" srcOrd="2" destOrd="0" presId="urn:microsoft.com/office/officeart/2018/5/layout/IconLeafLabelList"/>
    <dgm:cxn modelId="{9E737A1A-0004-4EF1-9E31-03AD777AC999}" type="presParOf" srcId="{822B7BE5-5154-4E29-A984-D573C9800C49}" destId="{1F860E23-B02E-436C-A2A1-A18F3C19C618}" srcOrd="3" destOrd="0" presId="urn:microsoft.com/office/officeart/2018/5/layout/IconLeafLabelList"/>
    <dgm:cxn modelId="{F3BB7A97-D2E0-4971-BD6C-C75417BFD1AC}" type="presParOf" srcId="{89097981-C49E-4332-99EE-75BD4E5F47D3}" destId="{3F7BDF6F-53B2-4C71-B007-E616D40E4E93}" srcOrd="5" destOrd="0" presId="urn:microsoft.com/office/officeart/2018/5/layout/IconLeafLabelList"/>
    <dgm:cxn modelId="{4317A906-FDBA-4DA1-A2E3-BD6FF1E95CDF}" type="presParOf" srcId="{89097981-C49E-4332-99EE-75BD4E5F47D3}" destId="{BC1C8E5D-25E9-45AF-8C2F-B249CFCD4FE7}" srcOrd="6" destOrd="0" presId="urn:microsoft.com/office/officeart/2018/5/layout/IconLeafLabelList"/>
    <dgm:cxn modelId="{9FC0DF9A-BB14-4B02-8423-7C95B23F8616}" type="presParOf" srcId="{BC1C8E5D-25E9-45AF-8C2F-B249CFCD4FE7}" destId="{125BFC48-704C-4951-943A-7E40B2EADF6E}" srcOrd="0" destOrd="0" presId="urn:microsoft.com/office/officeart/2018/5/layout/IconLeafLabelList"/>
    <dgm:cxn modelId="{839DC391-7291-4C70-9723-63DBCC2AD2E1}" type="presParOf" srcId="{BC1C8E5D-25E9-45AF-8C2F-B249CFCD4FE7}" destId="{FCD862C9-521F-4CA1-935E-29767E89C373}" srcOrd="1" destOrd="0" presId="urn:microsoft.com/office/officeart/2018/5/layout/IconLeafLabelList"/>
    <dgm:cxn modelId="{408E779A-2F8B-4E76-83A0-BC7C7D81428B}" type="presParOf" srcId="{BC1C8E5D-25E9-45AF-8C2F-B249CFCD4FE7}" destId="{6FF27CB7-B12D-4DFF-8D1F-515A07AC4631}" srcOrd="2" destOrd="0" presId="urn:microsoft.com/office/officeart/2018/5/layout/IconLeafLabelList"/>
    <dgm:cxn modelId="{58DCBBBD-4F0A-470C-925B-76AA55B92ED8}" type="presParOf" srcId="{BC1C8E5D-25E9-45AF-8C2F-B249CFCD4FE7}" destId="{67FB8B0D-871D-4B2F-AF58-C4176C1F9B9F}" srcOrd="3" destOrd="0" presId="urn:microsoft.com/office/officeart/2018/5/layout/IconLeafLabelList"/>
    <dgm:cxn modelId="{0EBE6D11-9BA5-4B75-B539-04F8B386E5F3}" type="presParOf" srcId="{89097981-C49E-4332-99EE-75BD4E5F47D3}" destId="{93ACCB5C-44E7-4425-BF73-3066243A364B}" srcOrd="7" destOrd="0" presId="urn:microsoft.com/office/officeart/2018/5/layout/IconLeafLabelList"/>
    <dgm:cxn modelId="{25AF853D-E5ED-4827-A302-BF2173C1C97A}" type="presParOf" srcId="{89097981-C49E-4332-99EE-75BD4E5F47D3}" destId="{6BBC6388-DC40-4AC3-8E56-DB947AF8B538}" srcOrd="8" destOrd="0" presId="urn:microsoft.com/office/officeart/2018/5/layout/IconLeafLabelList"/>
    <dgm:cxn modelId="{EF597F0B-4E25-434D-9D57-AC624C2CD710}" type="presParOf" srcId="{6BBC6388-DC40-4AC3-8E56-DB947AF8B538}" destId="{47C715FE-640F-4283-8C94-6283EE1D859B}" srcOrd="0" destOrd="0" presId="urn:microsoft.com/office/officeart/2018/5/layout/IconLeafLabelList"/>
    <dgm:cxn modelId="{CF8E3F23-DBA3-4DCD-BFD0-FA02457F31F1}" type="presParOf" srcId="{6BBC6388-DC40-4AC3-8E56-DB947AF8B538}" destId="{608CE43E-F1A4-43B2-8E8D-299E0BC80140}" srcOrd="1" destOrd="0" presId="urn:microsoft.com/office/officeart/2018/5/layout/IconLeafLabelList"/>
    <dgm:cxn modelId="{4CC61E1F-AAC6-42CB-9F47-217B4488CA05}" type="presParOf" srcId="{6BBC6388-DC40-4AC3-8E56-DB947AF8B538}" destId="{7C28FC34-98B9-4F59-956D-3721301CEB56}" srcOrd="2" destOrd="0" presId="urn:microsoft.com/office/officeart/2018/5/layout/IconLeafLabelList"/>
    <dgm:cxn modelId="{71CAD673-B2F1-4CAD-B70E-A111DD46D736}" type="presParOf" srcId="{6BBC6388-DC40-4AC3-8E56-DB947AF8B538}" destId="{8F5863BC-58B7-48D4-9F98-9D43CB3EEB7F}" srcOrd="3" destOrd="0" presId="urn:microsoft.com/office/officeart/2018/5/layout/IconLeaf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76F4573-4A77-42C2-BB48-89739A63A304}">
      <dsp:nvSpPr>
        <dsp:cNvPr id="0" name=""/>
        <dsp:cNvSpPr/>
      </dsp:nvSpPr>
      <dsp:spPr>
        <a:xfrm>
          <a:off x="678934" y="659470"/>
          <a:ext cx="1098000" cy="1098000"/>
        </a:xfrm>
        <a:prstGeom prst="round2DiagRect">
          <a:avLst>
            <a:gd name="adj1" fmla="val 29727"/>
            <a:gd name="adj2" fmla="val 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A18CDB5-3533-45EC-A46E-6CE2387C6270}">
      <dsp:nvSpPr>
        <dsp:cNvPr id="0" name=""/>
        <dsp:cNvSpPr/>
      </dsp:nvSpPr>
      <dsp:spPr>
        <a:xfrm>
          <a:off x="912934" y="893470"/>
          <a:ext cx="630000" cy="630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C2CF17B-AAD0-4D9D-8450-1E1C218DF2C2}">
      <dsp:nvSpPr>
        <dsp:cNvPr id="0" name=""/>
        <dsp:cNvSpPr/>
      </dsp:nvSpPr>
      <dsp:spPr>
        <a:xfrm>
          <a:off x="327934" y="20994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b="1" kern="1200" dirty="0">
              <a:solidFill>
                <a:schemeClr val="bg1"/>
              </a:solidFill>
            </a:rPr>
            <a:t>Environmental Quality</a:t>
          </a:r>
        </a:p>
      </dsp:txBody>
      <dsp:txXfrm>
        <a:off x="327934" y="2099470"/>
        <a:ext cx="1800000" cy="720000"/>
      </dsp:txXfrm>
    </dsp:sp>
    <dsp:sp modelId="{82A7E247-A1BB-4BF1-AF5F-899D7029EE15}">
      <dsp:nvSpPr>
        <dsp:cNvPr id="0" name=""/>
        <dsp:cNvSpPr/>
      </dsp:nvSpPr>
      <dsp:spPr>
        <a:xfrm>
          <a:off x="2793934" y="659470"/>
          <a:ext cx="1098000" cy="1098000"/>
        </a:xfrm>
        <a:prstGeom prst="round2DiagRect">
          <a:avLst>
            <a:gd name="adj1" fmla="val 29727"/>
            <a:gd name="adj2" fmla="val 0"/>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3BB0DB7-C803-4A8A-9B36-63F05669294D}">
      <dsp:nvSpPr>
        <dsp:cNvPr id="0" name=""/>
        <dsp:cNvSpPr/>
      </dsp:nvSpPr>
      <dsp:spPr>
        <a:xfrm>
          <a:off x="3027934" y="893470"/>
          <a:ext cx="630000" cy="630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399D1-0C9C-445C-B452-D1905ED5449B}">
      <dsp:nvSpPr>
        <dsp:cNvPr id="0" name=""/>
        <dsp:cNvSpPr/>
      </dsp:nvSpPr>
      <dsp:spPr>
        <a:xfrm>
          <a:off x="2442934" y="20994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b="1" kern="1200" dirty="0">
              <a:solidFill>
                <a:schemeClr val="bg1"/>
              </a:solidFill>
            </a:rPr>
            <a:t>Cost of Living</a:t>
          </a:r>
        </a:p>
      </dsp:txBody>
      <dsp:txXfrm>
        <a:off x="2442934" y="2099470"/>
        <a:ext cx="1800000" cy="720000"/>
      </dsp:txXfrm>
    </dsp:sp>
    <dsp:sp modelId="{ABB6FFAD-C83C-4C34-92C6-48FD17A14C68}">
      <dsp:nvSpPr>
        <dsp:cNvPr id="0" name=""/>
        <dsp:cNvSpPr/>
      </dsp:nvSpPr>
      <dsp:spPr>
        <a:xfrm>
          <a:off x="4908934" y="659470"/>
          <a:ext cx="1098000" cy="1098000"/>
        </a:xfrm>
        <a:prstGeom prst="round2DiagRect">
          <a:avLst>
            <a:gd name="adj1" fmla="val 29727"/>
            <a:gd name="adj2" fmla="val 0"/>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D9276FB-AB21-4C16-A39F-93DA48A67FAD}">
      <dsp:nvSpPr>
        <dsp:cNvPr id="0" name=""/>
        <dsp:cNvSpPr/>
      </dsp:nvSpPr>
      <dsp:spPr>
        <a:xfrm>
          <a:off x="5142934" y="893470"/>
          <a:ext cx="630000" cy="63000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F860E23-B02E-436C-A2A1-A18F3C19C618}">
      <dsp:nvSpPr>
        <dsp:cNvPr id="0" name=""/>
        <dsp:cNvSpPr/>
      </dsp:nvSpPr>
      <dsp:spPr>
        <a:xfrm>
          <a:off x="4557934" y="20994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b="1" kern="1200" dirty="0">
              <a:solidFill>
                <a:schemeClr val="bg1"/>
              </a:solidFill>
            </a:rPr>
            <a:t>Education</a:t>
          </a:r>
        </a:p>
      </dsp:txBody>
      <dsp:txXfrm>
        <a:off x="4557934" y="2099470"/>
        <a:ext cx="1800000" cy="720000"/>
      </dsp:txXfrm>
    </dsp:sp>
    <dsp:sp modelId="{125BFC48-704C-4951-943A-7E40B2EADF6E}">
      <dsp:nvSpPr>
        <dsp:cNvPr id="0" name=""/>
        <dsp:cNvSpPr/>
      </dsp:nvSpPr>
      <dsp:spPr>
        <a:xfrm>
          <a:off x="7023934" y="659470"/>
          <a:ext cx="1098000" cy="1098000"/>
        </a:xfrm>
        <a:prstGeom prst="round2DiagRect">
          <a:avLst>
            <a:gd name="adj1" fmla="val 29727"/>
            <a:gd name="adj2" fmla="val 0"/>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FCD862C9-521F-4CA1-935E-29767E89C373}">
      <dsp:nvSpPr>
        <dsp:cNvPr id="0" name=""/>
        <dsp:cNvSpPr/>
      </dsp:nvSpPr>
      <dsp:spPr>
        <a:xfrm>
          <a:off x="7257934" y="893470"/>
          <a:ext cx="630000" cy="63000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67FB8B0D-871D-4B2F-AF58-C4176C1F9B9F}">
      <dsp:nvSpPr>
        <dsp:cNvPr id="0" name=""/>
        <dsp:cNvSpPr/>
      </dsp:nvSpPr>
      <dsp:spPr>
        <a:xfrm>
          <a:off x="6672934" y="20994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b="1" kern="1200" dirty="0">
              <a:solidFill>
                <a:schemeClr val="bg1"/>
              </a:solidFill>
            </a:rPr>
            <a:t>Commute</a:t>
          </a:r>
        </a:p>
      </dsp:txBody>
      <dsp:txXfrm>
        <a:off x="6672934" y="2099470"/>
        <a:ext cx="1800000" cy="720000"/>
      </dsp:txXfrm>
    </dsp:sp>
    <dsp:sp modelId="{47C715FE-640F-4283-8C94-6283EE1D859B}">
      <dsp:nvSpPr>
        <dsp:cNvPr id="0" name=""/>
        <dsp:cNvSpPr/>
      </dsp:nvSpPr>
      <dsp:spPr>
        <a:xfrm>
          <a:off x="9138934" y="659470"/>
          <a:ext cx="1098000" cy="1098000"/>
        </a:xfrm>
        <a:prstGeom prst="round2DiagRect">
          <a:avLst>
            <a:gd name="adj1" fmla="val 29727"/>
            <a:gd name="adj2" fmla="val 0"/>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608CE43E-F1A4-43B2-8E8D-299E0BC80140}">
      <dsp:nvSpPr>
        <dsp:cNvPr id="0" name=""/>
        <dsp:cNvSpPr/>
      </dsp:nvSpPr>
      <dsp:spPr>
        <a:xfrm>
          <a:off x="9372934" y="893470"/>
          <a:ext cx="630000" cy="630000"/>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F5863BC-58B7-48D4-9F98-9D43CB3EEB7F}">
      <dsp:nvSpPr>
        <dsp:cNvPr id="0" name=""/>
        <dsp:cNvSpPr/>
      </dsp:nvSpPr>
      <dsp:spPr>
        <a:xfrm>
          <a:off x="8787934" y="2099470"/>
          <a:ext cx="1800000" cy="720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90000"/>
            </a:lnSpc>
            <a:spcBef>
              <a:spcPct val="0"/>
            </a:spcBef>
            <a:spcAft>
              <a:spcPct val="35000"/>
            </a:spcAft>
            <a:buNone/>
            <a:defRPr cap="all"/>
          </a:pPr>
          <a:r>
            <a:rPr lang="en-US" sz="2400" b="1" kern="1200" dirty="0">
              <a:solidFill>
                <a:schemeClr val="bg1"/>
              </a:solidFill>
            </a:rPr>
            <a:t>Safety</a:t>
          </a:r>
        </a:p>
      </dsp:txBody>
      <dsp:txXfrm>
        <a:off x="8787934" y="2099470"/>
        <a:ext cx="1800000" cy="720000"/>
      </dsp:txXfrm>
    </dsp:sp>
  </dsp:spTree>
</dsp:drawing>
</file>

<file path=ppt/diagrams/layout1.xml><?xml version="1.0" encoding="utf-8"?>
<dgm:layoutDef xmlns:dgm="http://schemas.openxmlformats.org/drawingml/2006/diagram" xmlns:a="http://schemas.openxmlformats.org/drawingml/2006/main" uniqueId="urn:microsoft.com/office/officeart/2018/5/layout/IconLeafLabelList">
  <dgm:title val="Icon Leaf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4"/>
          <dgm:constr type="h" for="des" forName="compNode" op="equ"/>
          <dgm:constr type="h" for="des" forName="textRect" op="equ"/>
        </dgm:constrLst>
      </dgm:if>
      <dgm:if name="Name5" axis="ch" ptType="node" func="cnt" op="lte" val="3">
        <dgm:constrLst>
          <dgm:constr type="h" for="ch" forName="compNode" refType="h" fact="0.4"/>
          <dgm:constr type="w" for="ch" forName="compNode" val="100"/>
          <dgm:constr type="w" for="ch" forName="sibTrans" refType="w" refFor="ch" refForName="compNode" fact="0.175"/>
          <dgm:constr type="sp" refType="w" refFor="ch" refForName="compNode" op="equ" fact="0.25"/>
          <dgm:constr type="primFontSz" for="des" ptType="node" op="equ" val="40"/>
          <dgm:constr type="h" for="des" forName="compNode" op="equ"/>
          <dgm:constr type="h" for="des" forName="textRect" op="equ"/>
        </dgm:constrLst>
      </dgm:if>
      <dgm:if name="Name6"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2"/>
          <dgm:constr type="h" for="des" forName="compNode" op="equ"/>
          <dgm:constr type="h" for="des" forName="textRect" op="equ"/>
        </dgm:constrLst>
      </dgm:if>
      <dgm:else name="Name7">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8" axis="ch" ptType="node">
      <dgm:layoutNode name="compNode">
        <dgm:alg type="composite"/>
        <dgm:shape xmlns:r="http://schemas.openxmlformats.org/officeDocument/2006/relationships" r:blip="">
          <dgm:adjLst/>
        </dgm:shape>
        <dgm:presOf axis="self"/>
        <dgm:constrLst>
          <dgm:constr type="w" for="ch" forName="iconBgRect" refType="w" fact="0.61"/>
          <dgm:constr type="h" for="ch" forName="iconBgRect" refType="w" refFor="ch" refForName="iconBgRect"/>
          <dgm:constr type="t" for="ch" forName="iconBgRect"/>
          <dgm:constr type="ctrX" for="ch" forName="iconBgRect" refType="w" fact="0.5"/>
          <dgm:constr type="w" for="ch" forName="iconRect" refType="w" fact="0.35"/>
          <dgm:constr type="h" for="ch" forName="iconRect" refType="w" refFor="ch" refForName="iconRect"/>
          <dgm:constr type="ctrX" for="ch" forName="iconRect" refType="ctrX" refFor="ch" refForName="iconBgRect"/>
          <dgm:constr type="ctrY" for="ch" forName="iconRect" refType="ctrY" refFor="ch" refForName="iconBgRect"/>
          <dgm:constr type="h" for="ch" forName="spaceRect" refType="w" fact="0.19"/>
          <dgm:constr type="w" for="ch" forName="spaceRect" refType="w"/>
          <dgm:constr type="l" for="ch" forName="spaceRect"/>
          <dgm:constr type="t" for="ch" forName="spaceRect" refType="b" refFor="ch" refForName="iconBg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BgRect" styleLbl="bgShp">
          <dgm:alg type="sp"/>
          <dgm:shape xmlns:r="http://schemas.openxmlformats.org/officeDocument/2006/relationships" type="round2DiagRect" r:blip="">
            <dgm:adjLst/>
            <dgm:extLst>
              <a:ext uri="{B698B0E9-8C71-41B9-8309-B3DCBF30829C}">
                <dgm1612:spPr xmlns:dgm1612="http://schemas.microsoft.com/office/drawing/2016/12/diagram">
                  <a:prstGeom prst="round2DiagRect">
                    <a:avLst>
                      <a:gd name="adj1" fmla="val 29727"/>
                      <a:gd name="adj2" fmla="val 0"/>
                    </a:avLst>
                  </a:prstGeom>
                </dgm1612:spPr>
              </a:ext>
            </dgm:ext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9"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cap="all"/>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sv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jpeg>
</file>

<file path=ppt/media/image3.sv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148049-7BD0-F44C-9B2C-D36F2A149FE0}" type="datetimeFigureOut">
              <a:rPr lang="en-US" smtClean="0"/>
              <a:t>8/30/22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C80F5A3-E7C5-9248-A8D7-3C7E05AD83EF}" type="slidenum">
              <a:rPr lang="en-US" smtClean="0"/>
              <a:t>‹#›</a:t>
            </a:fld>
            <a:endParaRPr lang="en-US"/>
          </a:p>
        </p:txBody>
      </p:sp>
    </p:spTree>
    <p:extLst>
      <p:ext uri="{BB962C8B-B14F-4D97-AF65-F5344CB8AC3E}">
        <p14:creationId xmlns:p14="http://schemas.microsoft.com/office/powerpoint/2010/main" val="1370685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Taylor is wondering where she should move so we found a website called Teleport that ranks cities based on 17 different factors and we analyzed that data based on what was most important to Taylor in her moving decision. </a:t>
            </a:r>
          </a:p>
        </p:txBody>
      </p:sp>
      <p:sp>
        <p:nvSpPr>
          <p:cNvPr id="4" name="Slide Number Placeholder 3"/>
          <p:cNvSpPr>
            <a:spLocks noGrp="1"/>
          </p:cNvSpPr>
          <p:nvPr>
            <p:ph type="sldNum" sz="quarter" idx="5"/>
          </p:nvPr>
        </p:nvSpPr>
        <p:spPr/>
        <p:txBody>
          <a:bodyPr/>
          <a:lstStyle/>
          <a:p>
            <a:fld id="{6C80F5A3-E7C5-9248-A8D7-3C7E05AD83EF}" type="slidenum">
              <a:rPr lang="en-US" smtClean="0"/>
              <a:t>1</a:t>
            </a:fld>
            <a:endParaRPr lang="en-US"/>
          </a:p>
        </p:txBody>
      </p:sp>
    </p:spTree>
    <p:extLst>
      <p:ext uri="{BB962C8B-B14F-4D97-AF65-F5344CB8AC3E}">
        <p14:creationId xmlns:p14="http://schemas.microsoft.com/office/powerpoint/2010/main" val="20223950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Teleport has scores for 17 different factors, so found the average of all scores for each city and charted the top 10 cities to see how they compared to Taylor’s factors. A few cities like Raleigh and Worcester ranked well on both, but factors that Taylor didn’t care about (mostly business related like start up and venture capital) have several cities in New York on Teleport’s top 10.</a:t>
            </a:r>
          </a:p>
        </p:txBody>
      </p:sp>
      <p:sp>
        <p:nvSpPr>
          <p:cNvPr id="4" name="Slide Number Placeholder 3"/>
          <p:cNvSpPr>
            <a:spLocks noGrp="1"/>
          </p:cNvSpPr>
          <p:nvPr>
            <p:ph type="sldNum" sz="quarter" idx="5"/>
          </p:nvPr>
        </p:nvSpPr>
        <p:spPr/>
        <p:txBody>
          <a:bodyPr/>
          <a:lstStyle/>
          <a:p>
            <a:fld id="{6C80F5A3-E7C5-9248-A8D7-3C7E05AD83EF}" type="slidenum">
              <a:rPr lang="en-US" smtClean="0"/>
              <a:t>12</a:t>
            </a:fld>
            <a:endParaRPr lang="en-US"/>
          </a:p>
        </p:txBody>
      </p:sp>
    </p:spTree>
    <p:extLst>
      <p:ext uri="{BB962C8B-B14F-4D97-AF65-F5344CB8AC3E}">
        <p14:creationId xmlns:p14="http://schemas.microsoft.com/office/powerpoint/2010/main" val="16022864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heatmap of overall scores shows that generally coastal areas have higher scores, but there are good places to live more centrally in Texas and around the Great Lakes. </a:t>
            </a:r>
          </a:p>
        </p:txBody>
      </p:sp>
      <p:sp>
        <p:nvSpPr>
          <p:cNvPr id="4" name="Slide Number Placeholder 3"/>
          <p:cNvSpPr>
            <a:spLocks noGrp="1"/>
          </p:cNvSpPr>
          <p:nvPr>
            <p:ph type="sldNum" sz="quarter" idx="5"/>
          </p:nvPr>
        </p:nvSpPr>
        <p:spPr/>
        <p:txBody>
          <a:bodyPr/>
          <a:lstStyle/>
          <a:p>
            <a:fld id="{6C80F5A3-E7C5-9248-A8D7-3C7E05AD83EF}" type="slidenum">
              <a:rPr lang="en-US" smtClean="0"/>
              <a:t>13</a:t>
            </a:fld>
            <a:endParaRPr lang="en-US"/>
          </a:p>
        </p:txBody>
      </p:sp>
    </p:spTree>
    <p:extLst>
      <p:ext uri="{BB962C8B-B14F-4D97-AF65-F5344CB8AC3E}">
        <p14:creationId xmlns:p14="http://schemas.microsoft.com/office/powerpoint/2010/main" val="15348633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Worcester, MA ranks in the top 5 in several of our factors including Safety, Education, and Overall Scores. It’s also top 10 in Taylor’s top factor of environmental quality, Taylor will be moving to Worcester! She’s looking forward to a town with a lot of history. She’ll enjoy spending the day at the botanical gardens, followed by a visit to the many breweries. </a:t>
            </a:r>
          </a:p>
          <a:p>
            <a:endParaRPr lang="en-US" dirty="0"/>
          </a:p>
          <a:p>
            <a:r>
              <a:rPr lang="en-US" dirty="0"/>
              <a:t>Honorable mentions include Madison, WI, Raleigh, NC and Des Moines, IA. Madison is also a strong contender because it ranked so well in Taylor’s top factor of environmental quality. </a:t>
            </a:r>
          </a:p>
        </p:txBody>
      </p:sp>
      <p:sp>
        <p:nvSpPr>
          <p:cNvPr id="4" name="Slide Number Placeholder 3"/>
          <p:cNvSpPr>
            <a:spLocks noGrp="1"/>
          </p:cNvSpPr>
          <p:nvPr>
            <p:ph type="sldNum" sz="quarter" idx="5"/>
          </p:nvPr>
        </p:nvSpPr>
        <p:spPr/>
        <p:txBody>
          <a:bodyPr/>
          <a:lstStyle/>
          <a:p>
            <a:fld id="{6C80F5A3-E7C5-9248-A8D7-3C7E05AD83EF}" type="slidenum">
              <a:rPr lang="en-US" smtClean="0"/>
              <a:t>15</a:t>
            </a:fld>
            <a:endParaRPr lang="en-US"/>
          </a:p>
        </p:txBody>
      </p:sp>
    </p:spTree>
    <p:extLst>
      <p:ext uri="{BB962C8B-B14F-4D97-AF65-F5344CB8AC3E}">
        <p14:creationId xmlns:p14="http://schemas.microsoft.com/office/powerpoint/2010/main" val="17956201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our data source has 17 different factors that go into their Overall Score, we chose which factors are most important to Taylor. The top of the list are Environmental Quality and Cost of Living, followed closely by Education, Ease of Commute, and Safety. These factors are ranked by Teleport based on other data, like water quality, soil quality, average costs for apartments and </a:t>
            </a:r>
            <a:r>
              <a:rPr lang="en-US" dirty="0" err="1"/>
              <a:t>homegoods</a:t>
            </a:r>
            <a:r>
              <a:rPr lang="en-US" dirty="0"/>
              <a:t>, traffic handling score, gun-related deaths, and international student assessment rankings.</a:t>
            </a:r>
          </a:p>
        </p:txBody>
      </p:sp>
      <p:sp>
        <p:nvSpPr>
          <p:cNvPr id="4" name="Slide Number Placeholder 3"/>
          <p:cNvSpPr>
            <a:spLocks noGrp="1"/>
          </p:cNvSpPr>
          <p:nvPr>
            <p:ph type="sldNum" sz="quarter" idx="5"/>
          </p:nvPr>
        </p:nvSpPr>
        <p:spPr/>
        <p:txBody>
          <a:bodyPr/>
          <a:lstStyle/>
          <a:p>
            <a:fld id="{6C80F5A3-E7C5-9248-A8D7-3C7E05AD83EF}" type="slidenum">
              <a:rPr lang="en-US" smtClean="0"/>
              <a:t>3</a:t>
            </a:fld>
            <a:endParaRPr lang="en-US"/>
          </a:p>
        </p:txBody>
      </p:sp>
    </p:spTree>
    <p:extLst>
      <p:ext uri="{BB962C8B-B14F-4D97-AF65-F5344CB8AC3E}">
        <p14:creationId xmlns:p14="http://schemas.microsoft.com/office/powerpoint/2010/main" val="1650719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Taylor’s top factor for moving is Environmental Quality because she’s very concerned about having fresh water to drink and the way that air quality can affect her health. So the first question we wanted to answer was: Which cities have the best environmental Quality? </a:t>
            </a:r>
          </a:p>
          <a:p>
            <a:r>
              <a:rPr lang="en-US" dirty="0"/>
              <a:t>The top 5 are Madison, WI, Des Moines, IA, Raleigh, NC, Colorado Springs, CO, and Portland, Oregon. </a:t>
            </a:r>
          </a:p>
          <a:p>
            <a:r>
              <a:rPr lang="en-US" dirty="0"/>
              <a:t>Madison, WI has more bikes than cars which increases air quality, plus there are four freshwater lakes so there’s always freshwater access.</a:t>
            </a:r>
          </a:p>
        </p:txBody>
      </p:sp>
      <p:sp>
        <p:nvSpPr>
          <p:cNvPr id="4" name="Slide Number Placeholder 3"/>
          <p:cNvSpPr>
            <a:spLocks noGrp="1"/>
          </p:cNvSpPr>
          <p:nvPr>
            <p:ph type="sldNum" sz="quarter" idx="5"/>
          </p:nvPr>
        </p:nvSpPr>
        <p:spPr/>
        <p:txBody>
          <a:bodyPr/>
          <a:lstStyle/>
          <a:p>
            <a:fld id="{6C80F5A3-E7C5-9248-A8D7-3C7E05AD83EF}" type="slidenum">
              <a:rPr lang="en-US" smtClean="0"/>
              <a:t>5</a:t>
            </a:fld>
            <a:endParaRPr lang="en-US"/>
          </a:p>
        </p:txBody>
      </p:sp>
    </p:spTree>
    <p:extLst>
      <p:ext uri="{BB962C8B-B14F-4D97-AF65-F5344CB8AC3E}">
        <p14:creationId xmlns:p14="http://schemas.microsoft.com/office/powerpoint/2010/main" val="3418796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wanted to see if Taylor will get better healthcare in the cities with better environmental quality, and we found that overall the two scores DO correlate. If a city ranks high for environment, she’s going to be able to access better healthcare in most cases. The correlation, however, is somewhat weak so we can’t say that there is a definitive link between the two.</a:t>
            </a:r>
          </a:p>
        </p:txBody>
      </p:sp>
      <p:sp>
        <p:nvSpPr>
          <p:cNvPr id="4" name="Slide Number Placeholder 3"/>
          <p:cNvSpPr>
            <a:spLocks noGrp="1"/>
          </p:cNvSpPr>
          <p:nvPr>
            <p:ph type="sldNum" sz="quarter" idx="5"/>
          </p:nvPr>
        </p:nvSpPr>
        <p:spPr/>
        <p:txBody>
          <a:bodyPr/>
          <a:lstStyle/>
          <a:p>
            <a:fld id="{6C80F5A3-E7C5-9248-A8D7-3C7E05AD83EF}" type="slidenum">
              <a:rPr lang="en-US" smtClean="0"/>
              <a:t>6</a:t>
            </a:fld>
            <a:endParaRPr lang="en-US"/>
          </a:p>
        </p:txBody>
      </p:sp>
    </p:spTree>
    <p:extLst>
      <p:ext uri="{BB962C8B-B14F-4D97-AF65-F5344CB8AC3E}">
        <p14:creationId xmlns:p14="http://schemas.microsoft.com/office/powerpoint/2010/main" val="32793183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important factor to Taylor is Safety. She’d rather be able to go out in her community without constant vigilance. The safest cities are actually both in Massachusetts, Boston and Worcester. They’re followed by Madison, WI which also had ranked well in environmental quality. Madison is looking pretty nice so far.</a:t>
            </a:r>
          </a:p>
          <a:p>
            <a:endParaRPr lang="en-US" dirty="0"/>
          </a:p>
          <a:p>
            <a:r>
              <a:rPr lang="en-US" dirty="0"/>
              <a:t>These rankings are based on Crime-Rate, Gun related deaths, and number of guns per resident, so the safety rankings are different than some other sources by taking in multiple factors.</a:t>
            </a:r>
          </a:p>
        </p:txBody>
      </p:sp>
      <p:sp>
        <p:nvSpPr>
          <p:cNvPr id="4" name="Slide Number Placeholder 3"/>
          <p:cNvSpPr>
            <a:spLocks noGrp="1"/>
          </p:cNvSpPr>
          <p:nvPr>
            <p:ph type="sldNum" sz="quarter" idx="5"/>
          </p:nvPr>
        </p:nvSpPr>
        <p:spPr/>
        <p:txBody>
          <a:bodyPr/>
          <a:lstStyle/>
          <a:p>
            <a:fld id="{6C80F5A3-E7C5-9248-A8D7-3C7E05AD83EF}" type="slidenum">
              <a:rPr lang="en-US" smtClean="0"/>
              <a:t>7</a:t>
            </a:fld>
            <a:endParaRPr lang="en-US"/>
          </a:p>
        </p:txBody>
      </p:sp>
    </p:spTree>
    <p:extLst>
      <p:ext uri="{BB962C8B-B14F-4D97-AF65-F5344CB8AC3E}">
        <p14:creationId xmlns:p14="http://schemas.microsoft.com/office/powerpoint/2010/main" val="14390663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least safe cities we studied in the US are Albuquerque, NM, Birmingham, AL, New Orleans, LA, Washington DC and Baltimore MD. Taylor doesn’t want to move to any of these places because she has already been burgled enough times in her life.</a:t>
            </a:r>
          </a:p>
        </p:txBody>
      </p:sp>
      <p:sp>
        <p:nvSpPr>
          <p:cNvPr id="4" name="Slide Number Placeholder 3"/>
          <p:cNvSpPr>
            <a:spLocks noGrp="1"/>
          </p:cNvSpPr>
          <p:nvPr>
            <p:ph type="sldNum" sz="quarter" idx="5"/>
          </p:nvPr>
        </p:nvSpPr>
        <p:spPr/>
        <p:txBody>
          <a:bodyPr/>
          <a:lstStyle/>
          <a:p>
            <a:fld id="{6C80F5A3-E7C5-9248-A8D7-3C7E05AD83EF}" type="slidenum">
              <a:rPr lang="en-US" smtClean="0"/>
              <a:t>8</a:t>
            </a:fld>
            <a:endParaRPr lang="en-US"/>
          </a:p>
        </p:txBody>
      </p:sp>
    </p:spTree>
    <p:extLst>
      <p:ext uri="{BB962C8B-B14F-4D97-AF65-F5344CB8AC3E}">
        <p14:creationId xmlns:p14="http://schemas.microsoft.com/office/powerpoint/2010/main" val="37124577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Cost of living is really important to Taylor, so first things first we wanted to check if there were any outliers in the data. We found one distinct outlier and determined that there was No Ranking on Teleport for cost of living in that city.</a:t>
            </a:r>
          </a:p>
          <a:p>
            <a:r>
              <a:rPr lang="en-US" dirty="0"/>
              <a:t>As we know, the outlier does not change the IQR, and we didn’t want to live in Rhode Island anyway.</a:t>
            </a:r>
          </a:p>
        </p:txBody>
      </p:sp>
      <p:sp>
        <p:nvSpPr>
          <p:cNvPr id="4" name="Slide Number Placeholder 3"/>
          <p:cNvSpPr>
            <a:spLocks noGrp="1"/>
          </p:cNvSpPr>
          <p:nvPr>
            <p:ph type="sldNum" sz="quarter" idx="5"/>
          </p:nvPr>
        </p:nvSpPr>
        <p:spPr/>
        <p:txBody>
          <a:bodyPr/>
          <a:lstStyle/>
          <a:p>
            <a:fld id="{6C80F5A3-E7C5-9248-A8D7-3C7E05AD83EF}" type="slidenum">
              <a:rPr lang="en-US" smtClean="0"/>
              <a:t>9</a:t>
            </a:fld>
            <a:endParaRPr lang="en-US"/>
          </a:p>
        </p:txBody>
      </p:sp>
    </p:spTree>
    <p:extLst>
      <p:ext uri="{BB962C8B-B14F-4D97-AF65-F5344CB8AC3E}">
        <p14:creationId xmlns:p14="http://schemas.microsoft.com/office/powerpoint/2010/main" val="28228362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wanted to know if Housing prices and home goods were generally correlated. This data is based on scores so a higher score means LOWER housing and cost of living costs, whereas lower scores are more expensive.</a:t>
            </a:r>
          </a:p>
          <a:p>
            <a:endParaRPr lang="en-US" dirty="0"/>
          </a:p>
          <a:p>
            <a:r>
              <a:rPr lang="en-US" dirty="0"/>
              <a:t>Wouldn’t you know it, they are very well correlated. The R value on this regression is 0.81, making it a strong correlation. On our previous scatterplot comparing Healthcare and Environmental Quality the R Value was 0.54, showing a much weaker correlation between those factors.</a:t>
            </a:r>
          </a:p>
        </p:txBody>
      </p:sp>
      <p:sp>
        <p:nvSpPr>
          <p:cNvPr id="4" name="Slide Number Placeholder 3"/>
          <p:cNvSpPr>
            <a:spLocks noGrp="1"/>
          </p:cNvSpPr>
          <p:nvPr>
            <p:ph type="sldNum" sz="quarter" idx="5"/>
          </p:nvPr>
        </p:nvSpPr>
        <p:spPr/>
        <p:txBody>
          <a:bodyPr/>
          <a:lstStyle/>
          <a:p>
            <a:fld id="{6C80F5A3-E7C5-9248-A8D7-3C7E05AD83EF}" type="slidenum">
              <a:rPr lang="en-US" smtClean="0"/>
              <a:t>10</a:t>
            </a:fld>
            <a:endParaRPr lang="en-US"/>
          </a:p>
        </p:txBody>
      </p:sp>
    </p:spTree>
    <p:extLst>
      <p:ext uri="{BB962C8B-B14F-4D97-AF65-F5344CB8AC3E}">
        <p14:creationId xmlns:p14="http://schemas.microsoft.com/office/powerpoint/2010/main" val="787234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Since we now have the top 5 cities for Cost of Living, San Antonio TX, Knoxville, TN, Oklahoma City, OK , Louisville, KY, Des Moines, IA, we wanted to see how they compared in Education and Commute. These factors are less important but can still affect Taylor’s decision to relocate. </a:t>
            </a:r>
          </a:p>
          <a:p>
            <a:endParaRPr lang="en-US" dirty="0"/>
          </a:p>
          <a:p>
            <a:r>
              <a:rPr lang="en-US" dirty="0"/>
              <a:t>Based on these factors, Taylor will be Anthony’s neighbor and available for </a:t>
            </a:r>
            <a:r>
              <a:rPr lang="en-US" dirty="0" err="1"/>
              <a:t>dogsitting</a:t>
            </a:r>
            <a:r>
              <a:rPr lang="en-US" dirty="0"/>
              <a:t> during future cruises.</a:t>
            </a:r>
          </a:p>
        </p:txBody>
      </p:sp>
      <p:sp>
        <p:nvSpPr>
          <p:cNvPr id="4" name="Slide Number Placeholder 3"/>
          <p:cNvSpPr>
            <a:spLocks noGrp="1"/>
          </p:cNvSpPr>
          <p:nvPr>
            <p:ph type="sldNum" sz="quarter" idx="5"/>
          </p:nvPr>
        </p:nvSpPr>
        <p:spPr/>
        <p:txBody>
          <a:bodyPr/>
          <a:lstStyle/>
          <a:p>
            <a:fld id="{6C80F5A3-E7C5-9248-A8D7-3C7E05AD83EF}" type="slidenum">
              <a:rPr lang="en-US" smtClean="0"/>
              <a:t>11</a:t>
            </a:fld>
            <a:endParaRPr lang="en-US"/>
          </a:p>
        </p:txBody>
      </p:sp>
    </p:spTree>
    <p:extLst>
      <p:ext uri="{BB962C8B-B14F-4D97-AF65-F5344CB8AC3E}">
        <p14:creationId xmlns:p14="http://schemas.microsoft.com/office/powerpoint/2010/main" val="18415126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8/29/22</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557013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84855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0508526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7528396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7830363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004805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3758518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dirty="0"/>
              <a:t>Click to edit Master title style</a:t>
            </a:r>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40621412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483410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29069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8/29/22</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26552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sharpenSoften amount="-100000"/>
                    </a14:imgEffect>
                    <a14:imgEffect>
                      <a14:brightnessContrast bright="-26000" contrast="-46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8/29/22</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2313406087"/>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61" r:id="rId6"/>
    <p:sldLayoutId id="2147483756" r:id="rId7"/>
    <p:sldLayoutId id="2147483757" r:id="rId8"/>
    <p:sldLayoutId id="2147483758" r:id="rId9"/>
    <p:sldLayoutId id="2147483760" r:id="rId10"/>
    <p:sldLayoutId id="2147483759"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122D7-BD10-A86D-FBD6-0C6543738928}"/>
              </a:ext>
            </a:extLst>
          </p:cNvPr>
          <p:cNvSpPr>
            <a:spLocks noGrp="1"/>
          </p:cNvSpPr>
          <p:nvPr>
            <p:ph type="ctrTitle"/>
          </p:nvPr>
        </p:nvSpPr>
        <p:spPr>
          <a:xfrm>
            <a:off x="1527048" y="1124712"/>
            <a:ext cx="9144000" cy="3063240"/>
          </a:xfrm>
        </p:spPr>
        <p:txBody>
          <a:bodyPr>
            <a:normAutofit fontScale="90000"/>
          </a:bodyPr>
          <a:lstStyle/>
          <a:p>
            <a:pPr algn="ctr">
              <a:lnSpc>
                <a:spcPct val="90000"/>
              </a:lnSpc>
            </a:pPr>
            <a:r>
              <a:rPr lang="en-US" sz="8200" dirty="0">
                <a:latin typeface="Chalkduster" panose="03050602040202020205" pitchFamily="66" charset="77"/>
              </a:rPr>
              <a:t>Where in the US Should Taylor Move?</a:t>
            </a:r>
          </a:p>
        </p:txBody>
      </p:sp>
      <p:sp>
        <p:nvSpPr>
          <p:cNvPr id="3" name="Subtitle 2">
            <a:extLst>
              <a:ext uri="{FF2B5EF4-FFF2-40B4-BE49-F238E27FC236}">
                <a16:creationId xmlns:a16="http://schemas.microsoft.com/office/drawing/2014/main" id="{EE3F093B-8BDB-62D9-94A1-C2E7548655B8}"/>
              </a:ext>
            </a:extLst>
          </p:cNvPr>
          <p:cNvSpPr>
            <a:spLocks noGrp="1"/>
          </p:cNvSpPr>
          <p:nvPr>
            <p:ph type="subTitle" idx="1"/>
          </p:nvPr>
        </p:nvSpPr>
        <p:spPr>
          <a:xfrm>
            <a:off x="2754923" y="5119528"/>
            <a:ext cx="6682154" cy="1227520"/>
          </a:xfrm>
        </p:spPr>
        <p:txBody>
          <a:bodyPr>
            <a:normAutofit/>
          </a:bodyPr>
          <a:lstStyle/>
          <a:p>
            <a:pPr algn="ctr"/>
            <a:r>
              <a:rPr lang="en-US" sz="3200" dirty="0" err="1">
                <a:latin typeface="American Typewriter" panose="02090604020004020304" pitchFamily="18" charset="77"/>
              </a:rPr>
              <a:t>Tongchen</a:t>
            </a:r>
            <a:r>
              <a:rPr lang="en-US" sz="3200" dirty="0">
                <a:latin typeface="American Typewriter" panose="02090604020004020304" pitchFamily="18" charset="77"/>
              </a:rPr>
              <a:t> He, Maria Hart, Cameron Song and Taylor Shaw</a:t>
            </a:r>
          </a:p>
        </p:txBody>
      </p:sp>
    </p:spTree>
    <p:extLst>
      <p:ext uri="{BB962C8B-B14F-4D97-AF65-F5344CB8AC3E}">
        <p14:creationId xmlns:p14="http://schemas.microsoft.com/office/powerpoint/2010/main" val="311294874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0847-E6DE-5F50-5C48-B7DB5BA30C6C}"/>
              </a:ext>
            </a:extLst>
          </p:cNvPr>
          <p:cNvSpPr>
            <a:spLocks noGrp="1"/>
          </p:cNvSpPr>
          <p:nvPr>
            <p:ph type="title"/>
          </p:nvPr>
        </p:nvSpPr>
        <p:spPr/>
        <p:txBody>
          <a:bodyPr>
            <a:normAutofit/>
          </a:bodyPr>
          <a:lstStyle/>
          <a:p>
            <a:pPr algn="ctr"/>
            <a:r>
              <a:rPr lang="en-US" dirty="0">
                <a:solidFill>
                  <a:schemeClr val="bg1"/>
                </a:solidFill>
                <a:latin typeface="Chalkduster" panose="03050602040202020205" pitchFamily="66" charset="77"/>
              </a:rPr>
              <a:t>Housing and Cost of Living</a:t>
            </a:r>
          </a:p>
        </p:txBody>
      </p:sp>
      <p:pic>
        <p:nvPicPr>
          <p:cNvPr id="5" name="Content Placeholder 4" descr="Chart, scatter chart&#10;&#10;Description automatically generated">
            <a:extLst>
              <a:ext uri="{FF2B5EF4-FFF2-40B4-BE49-F238E27FC236}">
                <a16:creationId xmlns:a16="http://schemas.microsoft.com/office/drawing/2014/main" id="{6358776E-6622-BBBF-BE95-E2BCC0F6583D}"/>
              </a:ext>
            </a:extLst>
          </p:cNvPr>
          <p:cNvPicPr>
            <a:picLocks noGrp="1" noChangeAspect="1"/>
          </p:cNvPicPr>
          <p:nvPr>
            <p:ph idx="1"/>
          </p:nvPr>
        </p:nvPicPr>
        <p:blipFill>
          <a:blip r:embed="rId3"/>
          <a:stretch>
            <a:fillRect/>
          </a:stretch>
        </p:blipFill>
        <p:spPr>
          <a:xfrm>
            <a:off x="2344615" y="1856154"/>
            <a:ext cx="7502769" cy="5001846"/>
          </a:xfrm>
        </p:spPr>
      </p:pic>
      <p:sp>
        <p:nvSpPr>
          <p:cNvPr id="6" name="TextBox 5">
            <a:extLst>
              <a:ext uri="{FF2B5EF4-FFF2-40B4-BE49-F238E27FC236}">
                <a16:creationId xmlns:a16="http://schemas.microsoft.com/office/drawing/2014/main" id="{AA0A385C-400F-9105-0B7D-29931BA613A8}"/>
              </a:ext>
            </a:extLst>
          </p:cNvPr>
          <p:cNvSpPr txBox="1"/>
          <p:nvPr/>
        </p:nvSpPr>
        <p:spPr>
          <a:xfrm>
            <a:off x="7479323" y="5134708"/>
            <a:ext cx="1008185" cy="369332"/>
          </a:xfrm>
          <a:prstGeom prst="rect">
            <a:avLst/>
          </a:prstGeom>
          <a:noFill/>
        </p:spPr>
        <p:txBody>
          <a:bodyPr wrap="square" rtlCol="0">
            <a:spAutoFit/>
          </a:bodyPr>
          <a:lstStyle/>
          <a:p>
            <a:r>
              <a:rPr lang="en-US" dirty="0">
                <a:solidFill>
                  <a:srgbClr val="FF0000"/>
                </a:solidFill>
                <a:latin typeface="American Typewriter" panose="02090604020004020304" pitchFamily="18" charset="77"/>
              </a:rPr>
              <a:t>R=0.81</a:t>
            </a:r>
          </a:p>
        </p:txBody>
      </p:sp>
    </p:spTree>
    <p:extLst>
      <p:ext uri="{BB962C8B-B14F-4D97-AF65-F5344CB8AC3E}">
        <p14:creationId xmlns:p14="http://schemas.microsoft.com/office/powerpoint/2010/main" val="14666664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82D8C1-72AC-E51D-59B1-C98439D04D3F}"/>
              </a:ext>
            </a:extLst>
          </p:cNvPr>
          <p:cNvSpPr>
            <a:spLocks noGrp="1"/>
          </p:cNvSpPr>
          <p:nvPr>
            <p:ph type="title"/>
          </p:nvPr>
        </p:nvSpPr>
        <p:spPr/>
        <p:txBody>
          <a:bodyPr>
            <a:normAutofit fontScale="90000"/>
          </a:bodyPr>
          <a:lstStyle/>
          <a:p>
            <a:pPr algn="ctr"/>
            <a:r>
              <a:rPr lang="en-US" dirty="0">
                <a:solidFill>
                  <a:schemeClr val="bg1"/>
                </a:solidFill>
                <a:latin typeface="Chalkduster" panose="03050602040202020205" pitchFamily="66" charset="77"/>
              </a:rPr>
              <a:t>Education and Commute in Best Cost of Living Locations</a:t>
            </a:r>
          </a:p>
        </p:txBody>
      </p:sp>
      <p:pic>
        <p:nvPicPr>
          <p:cNvPr id="5" name="Content Placeholder 4" descr="Chart, bar chart&#10;&#10;Description automatically generated">
            <a:extLst>
              <a:ext uri="{FF2B5EF4-FFF2-40B4-BE49-F238E27FC236}">
                <a16:creationId xmlns:a16="http://schemas.microsoft.com/office/drawing/2014/main" id="{DB1CEF32-8572-CF31-65D8-A06E9661BC23}"/>
              </a:ext>
            </a:extLst>
          </p:cNvPr>
          <p:cNvPicPr>
            <a:picLocks noGrp="1" noChangeAspect="1"/>
          </p:cNvPicPr>
          <p:nvPr>
            <p:ph idx="1"/>
          </p:nvPr>
        </p:nvPicPr>
        <p:blipFill>
          <a:blip r:embed="rId3"/>
          <a:stretch>
            <a:fillRect/>
          </a:stretch>
        </p:blipFill>
        <p:spPr>
          <a:xfrm>
            <a:off x="2192215" y="1690688"/>
            <a:ext cx="7807569" cy="4912627"/>
          </a:xfrm>
        </p:spPr>
      </p:pic>
    </p:spTree>
    <p:extLst>
      <p:ext uri="{BB962C8B-B14F-4D97-AF65-F5344CB8AC3E}">
        <p14:creationId xmlns:p14="http://schemas.microsoft.com/office/powerpoint/2010/main" val="40148963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D5768-FEB2-D8E4-A084-1C3F4AC9775B}"/>
              </a:ext>
            </a:extLst>
          </p:cNvPr>
          <p:cNvSpPr>
            <a:spLocks noGrp="1"/>
          </p:cNvSpPr>
          <p:nvPr>
            <p:ph type="title"/>
          </p:nvPr>
        </p:nvSpPr>
        <p:spPr/>
        <p:txBody>
          <a:bodyPr/>
          <a:lstStyle/>
          <a:p>
            <a:pPr algn="ctr"/>
            <a:r>
              <a:rPr lang="en-US" dirty="0">
                <a:solidFill>
                  <a:schemeClr val="bg1"/>
                </a:solidFill>
                <a:latin typeface="Chalkduster" panose="03050602040202020205" pitchFamily="66" charset="77"/>
              </a:rPr>
              <a:t>Overall City Scores</a:t>
            </a:r>
          </a:p>
        </p:txBody>
      </p:sp>
      <p:pic>
        <p:nvPicPr>
          <p:cNvPr id="9" name="Content Placeholder 8" descr="Chart, bar chart&#10;&#10;Description automatically generated">
            <a:extLst>
              <a:ext uri="{FF2B5EF4-FFF2-40B4-BE49-F238E27FC236}">
                <a16:creationId xmlns:a16="http://schemas.microsoft.com/office/drawing/2014/main" id="{F5C26248-DEF0-70D6-98A9-76EE4F3A70C6}"/>
              </a:ext>
            </a:extLst>
          </p:cNvPr>
          <p:cNvPicPr>
            <a:picLocks noGrp="1" noChangeAspect="1"/>
          </p:cNvPicPr>
          <p:nvPr>
            <p:ph idx="1"/>
          </p:nvPr>
        </p:nvPicPr>
        <p:blipFill>
          <a:blip r:embed="rId3"/>
          <a:stretch>
            <a:fillRect/>
          </a:stretch>
        </p:blipFill>
        <p:spPr>
          <a:xfrm>
            <a:off x="2263180" y="1690688"/>
            <a:ext cx="7665640" cy="4861137"/>
          </a:xfrm>
        </p:spPr>
      </p:pic>
    </p:spTree>
    <p:extLst>
      <p:ext uri="{BB962C8B-B14F-4D97-AF65-F5344CB8AC3E}">
        <p14:creationId xmlns:p14="http://schemas.microsoft.com/office/powerpoint/2010/main" val="2464647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BCA89-022A-AB1A-13C7-B67C48E48893}"/>
              </a:ext>
            </a:extLst>
          </p:cNvPr>
          <p:cNvSpPr>
            <a:spLocks noGrp="1"/>
          </p:cNvSpPr>
          <p:nvPr>
            <p:ph type="title"/>
          </p:nvPr>
        </p:nvSpPr>
        <p:spPr/>
        <p:txBody>
          <a:bodyPr>
            <a:normAutofit/>
          </a:bodyPr>
          <a:lstStyle/>
          <a:p>
            <a:pPr algn="ctr"/>
            <a:r>
              <a:rPr lang="en-US" dirty="0">
                <a:solidFill>
                  <a:schemeClr val="bg1"/>
                </a:solidFill>
                <a:latin typeface="Chalkduster" panose="03050602040202020205" pitchFamily="66" charset="77"/>
              </a:rPr>
              <a:t>Overall Scores</a:t>
            </a:r>
          </a:p>
        </p:txBody>
      </p:sp>
      <p:pic>
        <p:nvPicPr>
          <p:cNvPr id="5" name="Content Placeholder 4" descr="Map&#10;&#10;Description automatically generated">
            <a:extLst>
              <a:ext uri="{FF2B5EF4-FFF2-40B4-BE49-F238E27FC236}">
                <a16:creationId xmlns:a16="http://schemas.microsoft.com/office/drawing/2014/main" id="{B1097C25-65D5-DCAF-41B8-C1002C982F5A}"/>
              </a:ext>
            </a:extLst>
          </p:cNvPr>
          <p:cNvPicPr>
            <a:picLocks noGrp="1" noChangeAspect="1"/>
          </p:cNvPicPr>
          <p:nvPr>
            <p:ph idx="1"/>
          </p:nvPr>
        </p:nvPicPr>
        <p:blipFill>
          <a:blip r:embed="rId3"/>
          <a:stretch>
            <a:fillRect/>
          </a:stretch>
        </p:blipFill>
        <p:spPr>
          <a:xfrm>
            <a:off x="633046" y="1484466"/>
            <a:ext cx="10995262" cy="5174241"/>
          </a:xfrm>
        </p:spPr>
      </p:pic>
    </p:spTree>
    <p:extLst>
      <p:ext uri="{BB962C8B-B14F-4D97-AF65-F5344CB8AC3E}">
        <p14:creationId xmlns:p14="http://schemas.microsoft.com/office/powerpoint/2010/main" val="1301119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useBgFill="1">
        <p:nvSpPr>
          <p:cNvPr id="11" name="Rectangle 10">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6F039CD-E028-B3B9-83E6-688777471060}"/>
              </a:ext>
            </a:extLst>
          </p:cNvPr>
          <p:cNvPicPr>
            <a:picLocks noChangeAspect="1"/>
          </p:cNvPicPr>
          <p:nvPr/>
        </p:nvPicPr>
        <p:blipFill rotWithShape="1">
          <a:blip r:embed="rId2"/>
          <a:srcRect t="11062" b="4668"/>
          <a:stretch/>
        </p:blipFill>
        <p:spPr>
          <a:xfrm>
            <a:off x="20" y="10"/>
            <a:ext cx="12191980" cy="6857990"/>
          </a:xfrm>
          <a:prstGeom prst="rect">
            <a:avLst/>
          </a:prstGeom>
        </p:spPr>
      </p:pic>
      <p:sp>
        <p:nvSpPr>
          <p:cNvPr id="13" name="Rectangle 12">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alpha val="30000"/>
                </a:schemeClr>
              </a:gs>
              <a:gs pos="33000">
                <a:schemeClr val="tx1">
                  <a:alpha val="20000"/>
                </a:schemeClr>
              </a:gs>
              <a:gs pos="0">
                <a:schemeClr val="tx1">
                  <a:alpha val="0"/>
                </a:schemeClr>
              </a:gs>
              <a:gs pos="100000">
                <a:schemeClr val="tx1">
                  <a:alpha val="3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52EF11B-5604-6D81-1B64-C6DCDE008DF7}"/>
              </a:ext>
            </a:extLst>
          </p:cNvPr>
          <p:cNvSpPr>
            <a:spLocks noGrp="1"/>
          </p:cNvSpPr>
          <p:nvPr>
            <p:ph type="title"/>
          </p:nvPr>
        </p:nvSpPr>
        <p:spPr>
          <a:xfrm>
            <a:off x="481965" y="2121117"/>
            <a:ext cx="4023360" cy="2802219"/>
          </a:xfrm>
        </p:spPr>
        <p:txBody>
          <a:bodyPr vert="horz" lIns="91440" tIns="45720" rIns="91440" bIns="45720" rtlCol="0" anchor="b">
            <a:noAutofit/>
          </a:bodyPr>
          <a:lstStyle/>
          <a:p>
            <a:r>
              <a:rPr lang="en-US" sz="6000" dirty="0">
                <a:solidFill>
                  <a:schemeClr val="bg1"/>
                </a:solidFill>
                <a:latin typeface="Chalkduster" panose="03050602040202020205" pitchFamily="66" charset="77"/>
              </a:rPr>
              <a:t>Top 5 Cities by Overall Score</a:t>
            </a:r>
          </a:p>
        </p:txBody>
      </p:sp>
      <p:sp>
        <p:nvSpPr>
          <p:cNvPr id="4" name="TextBox 3">
            <a:extLst>
              <a:ext uri="{FF2B5EF4-FFF2-40B4-BE49-F238E27FC236}">
                <a16:creationId xmlns:a16="http://schemas.microsoft.com/office/drawing/2014/main" id="{B0428B2B-6ADF-82D2-0AAF-E9C3E7C734BC}"/>
              </a:ext>
            </a:extLst>
          </p:cNvPr>
          <p:cNvSpPr txBox="1"/>
          <p:nvPr/>
        </p:nvSpPr>
        <p:spPr>
          <a:xfrm>
            <a:off x="5343525" y="1286440"/>
            <a:ext cx="6010275" cy="3477875"/>
          </a:xfrm>
          <a:prstGeom prst="rect">
            <a:avLst/>
          </a:prstGeom>
          <a:noFill/>
        </p:spPr>
        <p:txBody>
          <a:bodyPr wrap="square" rtlCol="0">
            <a:spAutoFit/>
          </a:bodyPr>
          <a:lstStyle/>
          <a:p>
            <a:pPr marL="342900" indent="-342900">
              <a:buFont typeface="+mj-lt"/>
              <a:buAutoNum type="arabicPeriod"/>
            </a:pPr>
            <a:r>
              <a:rPr lang="en-US" sz="4400" dirty="0">
                <a:solidFill>
                  <a:schemeClr val="bg1"/>
                </a:solidFill>
                <a:highlight>
                  <a:srgbClr val="C0C0C0"/>
                </a:highlight>
                <a:latin typeface="American Typewriter" panose="02090604020004020304" pitchFamily="18" charset="77"/>
              </a:rPr>
              <a:t>Raleigh, NC</a:t>
            </a:r>
          </a:p>
          <a:p>
            <a:pPr marL="342900" indent="-342900">
              <a:buFont typeface="+mj-lt"/>
              <a:buAutoNum type="arabicPeriod"/>
            </a:pPr>
            <a:r>
              <a:rPr lang="en-US" sz="4400" dirty="0">
                <a:solidFill>
                  <a:schemeClr val="bg1"/>
                </a:solidFill>
                <a:highlight>
                  <a:srgbClr val="C0C0C0"/>
                </a:highlight>
                <a:latin typeface="American Typewriter" panose="02090604020004020304" pitchFamily="18" charset="77"/>
              </a:rPr>
              <a:t>Chicago, IL</a:t>
            </a:r>
          </a:p>
          <a:p>
            <a:pPr marL="342900" indent="-342900">
              <a:buFont typeface="+mj-lt"/>
              <a:buAutoNum type="arabicPeriod"/>
            </a:pPr>
            <a:r>
              <a:rPr lang="en-US" sz="4400" dirty="0">
                <a:solidFill>
                  <a:schemeClr val="bg1"/>
                </a:solidFill>
                <a:highlight>
                  <a:srgbClr val="C0C0C0"/>
                </a:highlight>
                <a:latin typeface="American Typewriter" panose="02090604020004020304" pitchFamily="18" charset="77"/>
              </a:rPr>
              <a:t>Worcester, MA</a:t>
            </a:r>
          </a:p>
          <a:p>
            <a:pPr marL="342900" indent="-342900">
              <a:buFont typeface="+mj-lt"/>
              <a:buAutoNum type="arabicPeriod"/>
            </a:pPr>
            <a:r>
              <a:rPr lang="en-US" sz="4400" dirty="0">
                <a:solidFill>
                  <a:schemeClr val="bg1"/>
                </a:solidFill>
                <a:highlight>
                  <a:srgbClr val="C0C0C0"/>
                </a:highlight>
                <a:latin typeface="American Typewriter" panose="02090604020004020304" pitchFamily="18" charset="77"/>
              </a:rPr>
              <a:t>Boston, MA</a:t>
            </a:r>
          </a:p>
          <a:p>
            <a:pPr marL="342900" indent="-342900">
              <a:buFont typeface="+mj-lt"/>
              <a:buAutoNum type="arabicPeriod"/>
            </a:pPr>
            <a:r>
              <a:rPr lang="en-US" sz="4400" dirty="0">
                <a:solidFill>
                  <a:schemeClr val="bg1"/>
                </a:solidFill>
                <a:highlight>
                  <a:srgbClr val="C0C0C0"/>
                </a:highlight>
                <a:latin typeface="American Typewriter" panose="02090604020004020304" pitchFamily="18" charset="77"/>
              </a:rPr>
              <a:t>New York, NY</a:t>
            </a:r>
          </a:p>
        </p:txBody>
      </p:sp>
    </p:spTree>
    <p:extLst>
      <p:ext uri="{BB962C8B-B14F-4D97-AF65-F5344CB8AC3E}">
        <p14:creationId xmlns:p14="http://schemas.microsoft.com/office/powerpoint/2010/main" val="13608580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D88EF-D0FF-DF23-4B89-1DCF2F319719}"/>
              </a:ext>
            </a:extLst>
          </p:cNvPr>
          <p:cNvSpPr>
            <a:spLocks noGrp="1"/>
          </p:cNvSpPr>
          <p:nvPr>
            <p:ph type="title"/>
          </p:nvPr>
        </p:nvSpPr>
        <p:spPr/>
        <p:txBody>
          <a:bodyPr/>
          <a:lstStyle/>
          <a:p>
            <a:pPr algn="ctr"/>
            <a:r>
              <a:rPr lang="en-US" dirty="0">
                <a:solidFill>
                  <a:schemeClr val="bg1"/>
                </a:solidFill>
                <a:latin typeface="Chalkduster" panose="03050602040202020205" pitchFamily="66" charset="77"/>
              </a:rPr>
              <a:t>Worcester, MA Wins!</a:t>
            </a:r>
          </a:p>
        </p:txBody>
      </p:sp>
      <p:pic>
        <p:nvPicPr>
          <p:cNvPr id="5" name="Content Placeholder 4" descr="A city with tall buildings&#10;&#10;Description automatically generated with low confidence">
            <a:extLst>
              <a:ext uri="{FF2B5EF4-FFF2-40B4-BE49-F238E27FC236}">
                <a16:creationId xmlns:a16="http://schemas.microsoft.com/office/drawing/2014/main" id="{918D4F85-4C70-EAD1-5185-DAB298725241}"/>
              </a:ext>
            </a:extLst>
          </p:cNvPr>
          <p:cNvPicPr>
            <a:picLocks noGrp="1" noChangeAspect="1"/>
          </p:cNvPicPr>
          <p:nvPr>
            <p:ph idx="1"/>
          </p:nvPr>
        </p:nvPicPr>
        <p:blipFill>
          <a:blip r:embed="rId3"/>
          <a:stretch>
            <a:fillRect/>
          </a:stretch>
        </p:blipFill>
        <p:spPr>
          <a:xfrm>
            <a:off x="1617785" y="1715040"/>
            <a:ext cx="8721969" cy="4557933"/>
          </a:xfrm>
        </p:spPr>
      </p:pic>
    </p:spTree>
    <p:extLst>
      <p:ext uri="{BB962C8B-B14F-4D97-AF65-F5344CB8AC3E}">
        <p14:creationId xmlns:p14="http://schemas.microsoft.com/office/powerpoint/2010/main" val="32811686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6">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1"/>
          </a:solidFill>
          <a:ln w="38100" cap="rnd">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41D929-1FC4-2010-44EC-286EF6D03768}"/>
              </a:ext>
            </a:extLst>
          </p:cNvPr>
          <p:cNvSpPr>
            <a:spLocks noGrp="1"/>
          </p:cNvSpPr>
          <p:nvPr>
            <p:ph type="title"/>
          </p:nvPr>
        </p:nvSpPr>
        <p:spPr>
          <a:xfrm>
            <a:off x="838200" y="365125"/>
            <a:ext cx="10515600" cy="1325563"/>
          </a:xfrm>
        </p:spPr>
        <p:txBody>
          <a:bodyPr>
            <a:normAutofit/>
          </a:bodyPr>
          <a:lstStyle/>
          <a:p>
            <a:r>
              <a:rPr lang="en-US" sz="6600" dirty="0">
                <a:solidFill>
                  <a:schemeClr val="bg1"/>
                </a:solidFill>
                <a:latin typeface="Chalkduster" panose="03050602040202020205" pitchFamily="66" charset="77"/>
              </a:rPr>
              <a:t>Data Source: Teleport</a:t>
            </a:r>
          </a:p>
        </p:txBody>
      </p:sp>
      <p:sp>
        <p:nvSpPr>
          <p:cNvPr id="3" name="Content Placeholder 2">
            <a:extLst>
              <a:ext uri="{FF2B5EF4-FFF2-40B4-BE49-F238E27FC236}">
                <a16:creationId xmlns:a16="http://schemas.microsoft.com/office/drawing/2014/main" id="{3846E42C-65CA-CEF8-D1ED-258290E3CF71}"/>
              </a:ext>
            </a:extLst>
          </p:cNvPr>
          <p:cNvSpPr>
            <a:spLocks noGrp="1"/>
          </p:cNvSpPr>
          <p:nvPr>
            <p:ph idx="1"/>
          </p:nvPr>
        </p:nvSpPr>
        <p:spPr>
          <a:xfrm>
            <a:off x="838200" y="1929384"/>
            <a:ext cx="10515600" cy="4251960"/>
          </a:xfrm>
        </p:spPr>
        <p:txBody>
          <a:bodyPr>
            <a:normAutofit/>
          </a:bodyPr>
          <a:lstStyle/>
          <a:p>
            <a:r>
              <a:rPr lang="en-US" dirty="0">
                <a:solidFill>
                  <a:schemeClr val="bg1"/>
                </a:solidFill>
                <a:latin typeface="American Typewriter" panose="02090604020004020304" pitchFamily="18" charset="77"/>
              </a:rPr>
              <a:t>Teleport builds software aiming to create free movement of talent (employees) so governments will compete for citizens. </a:t>
            </a:r>
          </a:p>
          <a:p>
            <a:r>
              <a:rPr lang="en-US" dirty="0">
                <a:solidFill>
                  <a:schemeClr val="bg1"/>
                </a:solidFill>
                <a:latin typeface="American Typewriter" panose="02090604020004020304" pitchFamily="18" charset="77"/>
              </a:rPr>
              <a:t>Ratings aim to connect people to the best place to live based on their preferences</a:t>
            </a:r>
          </a:p>
          <a:p>
            <a:r>
              <a:rPr lang="en-US" dirty="0">
                <a:solidFill>
                  <a:schemeClr val="bg1"/>
                </a:solidFill>
                <a:latin typeface="American Typewriter" panose="02090604020004020304" pitchFamily="18" charset="77"/>
              </a:rPr>
              <a:t>Teleport is owned by </a:t>
            </a:r>
            <a:r>
              <a:rPr lang="en-US" dirty="0" err="1">
                <a:solidFill>
                  <a:schemeClr val="bg1"/>
                </a:solidFill>
                <a:latin typeface="American Typewriter" panose="02090604020004020304" pitchFamily="18" charset="77"/>
              </a:rPr>
              <a:t>Topia</a:t>
            </a:r>
            <a:r>
              <a:rPr lang="en-US" dirty="0">
                <a:solidFill>
                  <a:schemeClr val="bg1"/>
                </a:solidFill>
                <a:latin typeface="American Typewriter" panose="02090604020004020304" pitchFamily="18" charset="77"/>
              </a:rPr>
              <a:t>, a technology company for managing distributed and remote workforces</a:t>
            </a:r>
          </a:p>
          <a:p>
            <a:r>
              <a:rPr lang="en-US" dirty="0">
                <a:solidFill>
                  <a:schemeClr val="bg1"/>
                </a:solidFill>
                <a:latin typeface="American Typewriter" panose="02090604020004020304" pitchFamily="18" charset="77"/>
              </a:rPr>
              <a:t>Shortcomings</a:t>
            </a:r>
          </a:p>
        </p:txBody>
      </p:sp>
    </p:spTree>
    <p:extLst>
      <p:ext uri="{BB962C8B-B14F-4D97-AF65-F5344CB8AC3E}">
        <p14:creationId xmlns:p14="http://schemas.microsoft.com/office/powerpoint/2010/main" val="1229123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47B6BBF-09F2-4A29-AE4E-3771E2924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764663-2446-621A-4735-D06D28426079}"/>
              </a:ext>
            </a:extLst>
          </p:cNvPr>
          <p:cNvSpPr>
            <a:spLocks noGrp="1"/>
          </p:cNvSpPr>
          <p:nvPr>
            <p:ph type="title"/>
          </p:nvPr>
        </p:nvSpPr>
        <p:spPr>
          <a:xfrm>
            <a:off x="635000" y="634029"/>
            <a:ext cx="10921640" cy="1314698"/>
          </a:xfrm>
        </p:spPr>
        <p:txBody>
          <a:bodyPr anchor="ctr">
            <a:normAutofit/>
          </a:bodyPr>
          <a:lstStyle/>
          <a:p>
            <a:pPr algn="ctr"/>
            <a:r>
              <a:rPr lang="en-US" sz="7200" dirty="0">
                <a:solidFill>
                  <a:schemeClr val="bg1"/>
                </a:solidFill>
                <a:latin typeface="Chalkduster" panose="03050602040202020205" pitchFamily="66" charset="77"/>
              </a:rPr>
              <a:t>Cities Studied</a:t>
            </a:r>
          </a:p>
        </p:txBody>
      </p:sp>
      <p:sp>
        <p:nvSpPr>
          <p:cNvPr id="11" name="Rectangle 22">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48305" y="2241737"/>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4DB3963D-A0D5-42F1-FC32-B15D2163A1F9}"/>
              </a:ext>
            </a:extLst>
          </p:cNvPr>
          <p:cNvGraphicFramePr>
            <a:graphicFrameLocks noGrp="1"/>
          </p:cNvGraphicFramePr>
          <p:nvPr>
            <p:ph idx="1"/>
            <p:extLst>
              <p:ext uri="{D42A27DB-BD31-4B8C-83A1-F6EECF244321}">
                <p14:modId xmlns:p14="http://schemas.microsoft.com/office/powerpoint/2010/main" val="200683845"/>
              </p:ext>
            </p:extLst>
          </p:nvPr>
        </p:nvGraphicFramePr>
        <p:xfrm>
          <a:off x="632647" y="2806459"/>
          <a:ext cx="10915871" cy="3476218"/>
        </p:xfrm>
        <a:graphic>
          <a:graphicData uri="http://schemas.openxmlformats.org/drawingml/2006/table">
            <a:tbl>
              <a:tblPr firstRow="1" bandRow="1">
                <a:solidFill>
                  <a:schemeClr val="bg1">
                    <a:lumMod val="95000"/>
                  </a:schemeClr>
                </a:solidFill>
                <a:tableStyleId>{10A1B5D5-9B99-4C35-A422-299274C87663}</a:tableStyleId>
              </a:tblPr>
              <a:tblGrid>
                <a:gridCol w="2552192">
                  <a:extLst>
                    <a:ext uri="{9D8B030D-6E8A-4147-A177-3AD203B41FA5}">
                      <a16:colId xmlns:a16="http://schemas.microsoft.com/office/drawing/2014/main" val="1071101751"/>
                    </a:ext>
                  </a:extLst>
                </a:gridCol>
                <a:gridCol w="2597811">
                  <a:extLst>
                    <a:ext uri="{9D8B030D-6E8A-4147-A177-3AD203B41FA5}">
                      <a16:colId xmlns:a16="http://schemas.microsoft.com/office/drawing/2014/main" val="2118920383"/>
                    </a:ext>
                  </a:extLst>
                </a:gridCol>
                <a:gridCol w="2882934">
                  <a:extLst>
                    <a:ext uri="{9D8B030D-6E8A-4147-A177-3AD203B41FA5}">
                      <a16:colId xmlns:a16="http://schemas.microsoft.com/office/drawing/2014/main" val="4222257640"/>
                    </a:ext>
                  </a:extLst>
                </a:gridCol>
                <a:gridCol w="2882934">
                  <a:extLst>
                    <a:ext uri="{9D8B030D-6E8A-4147-A177-3AD203B41FA5}">
                      <a16:colId xmlns:a16="http://schemas.microsoft.com/office/drawing/2014/main" val="2156731870"/>
                    </a:ext>
                  </a:extLst>
                </a:gridCol>
              </a:tblGrid>
              <a:tr h="782834">
                <a:tc>
                  <a:txBody>
                    <a:bodyPr/>
                    <a:lstStyle/>
                    <a:p>
                      <a:pPr algn="ctr"/>
                      <a:r>
                        <a:rPr lang="en-US" sz="2400" b="1" cap="none" spc="0" dirty="0">
                          <a:solidFill>
                            <a:schemeClr val="tx1"/>
                          </a:solidFill>
                          <a:latin typeface="American Typewriter" panose="02090604020004020304" pitchFamily="18" charset="77"/>
                        </a:rPr>
                        <a:t>Chicago</a:t>
                      </a:r>
                    </a:p>
                  </a:txBody>
                  <a:tcPr marL="114962" marR="164231" marT="32846" marB="246346" anchor="b">
                    <a:lnL w="12700" cmpd="sng">
                      <a:noFill/>
                    </a:lnL>
                    <a:lnR w="12700" cmpd="sng">
                      <a:noFill/>
                    </a:lnR>
                    <a:lnT w="9525" cap="flat" cmpd="sng" algn="ctr">
                      <a:noFill/>
                      <a:prstDash val="solid"/>
                    </a:lnT>
                    <a:lnB w="38100" cmpd="sng">
                      <a:noFill/>
                    </a:lnB>
                    <a:solidFill>
                      <a:schemeClr val="bg1">
                        <a:lumMod val="85000"/>
                      </a:schemeClr>
                    </a:solidFill>
                  </a:tcPr>
                </a:tc>
                <a:tc>
                  <a:txBody>
                    <a:bodyPr/>
                    <a:lstStyle/>
                    <a:p>
                      <a:pPr algn="ctr"/>
                      <a:r>
                        <a:rPr lang="en-US" sz="2400" b="1" cap="none" spc="0" dirty="0">
                          <a:solidFill>
                            <a:schemeClr val="tx1"/>
                          </a:solidFill>
                          <a:latin typeface="American Typewriter" panose="02090604020004020304" pitchFamily="18" charset="77"/>
                        </a:rPr>
                        <a:t>St. Louis</a:t>
                      </a:r>
                    </a:p>
                  </a:txBody>
                  <a:tcPr marL="114962" marR="164231" marT="32846" marB="246346" anchor="b">
                    <a:lnL w="12700" cmpd="sng">
                      <a:noFill/>
                    </a:lnL>
                    <a:lnR w="12700" cmpd="sng">
                      <a:noFill/>
                    </a:lnR>
                    <a:lnT w="9525" cap="flat" cmpd="sng" algn="ctr">
                      <a:noFill/>
                      <a:prstDash val="solid"/>
                    </a:lnT>
                    <a:lnB w="38100" cmpd="sng">
                      <a:noFill/>
                    </a:lnB>
                    <a:solidFill>
                      <a:schemeClr val="bg1">
                        <a:lumMod val="85000"/>
                      </a:schemeClr>
                    </a:solidFill>
                  </a:tcPr>
                </a:tc>
                <a:tc>
                  <a:txBody>
                    <a:bodyPr/>
                    <a:lstStyle/>
                    <a:p>
                      <a:pPr algn="ctr"/>
                      <a:r>
                        <a:rPr lang="en-US" sz="2400" b="1" cap="none" spc="0" dirty="0">
                          <a:solidFill>
                            <a:schemeClr val="tx1"/>
                          </a:solidFill>
                          <a:latin typeface="American Typewriter" panose="02090604020004020304" pitchFamily="18" charset="77"/>
                        </a:rPr>
                        <a:t>Boston</a:t>
                      </a:r>
                    </a:p>
                  </a:txBody>
                  <a:tcPr marL="114962" marR="164231" marT="32846" marB="246346" anchor="b">
                    <a:lnL w="12700" cmpd="sng">
                      <a:noFill/>
                    </a:lnL>
                    <a:lnR w="12700" cmpd="sng">
                      <a:noFill/>
                    </a:lnR>
                    <a:lnT w="9525" cap="flat" cmpd="sng" algn="ctr">
                      <a:noFill/>
                      <a:prstDash val="solid"/>
                    </a:lnT>
                    <a:lnB w="38100" cmpd="sng">
                      <a:noFill/>
                    </a:lnB>
                    <a:solidFill>
                      <a:schemeClr val="bg1">
                        <a:lumMod val="85000"/>
                      </a:schemeClr>
                    </a:solidFill>
                  </a:tcPr>
                </a:tc>
                <a:tc>
                  <a:txBody>
                    <a:bodyPr/>
                    <a:lstStyle/>
                    <a:p>
                      <a:pPr algn="ctr"/>
                      <a:r>
                        <a:rPr lang="en-US" sz="2400" b="1" cap="none" spc="0" dirty="0">
                          <a:solidFill>
                            <a:schemeClr val="tx1"/>
                          </a:solidFill>
                          <a:latin typeface="American Typewriter" panose="02090604020004020304" pitchFamily="18" charset="77"/>
                        </a:rPr>
                        <a:t>Austin</a:t>
                      </a:r>
                    </a:p>
                  </a:txBody>
                  <a:tcPr marL="114962" marR="164231" marT="32846" marB="246346" anchor="b">
                    <a:lnL w="12700" cmpd="sng">
                      <a:noFill/>
                    </a:lnL>
                    <a:lnR w="12700" cmpd="sng">
                      <a:noFill/>
                    </a:lnR>
                    <a:lnT w="9525" cap="flat" cmpd="sng" algn="ctr">
                      <a:noFill/>
                      <a:prstDash val="solid"/>
                    </a:lnT>
                    <a:lnB w="38100" cmpd="sng">
                      <a:noFill/>
                    </a:lnB>
                    <a:solidFill>
                      <a:schemeClr val="bg1">
                        <a:lumMod val="85000"/>
                      </a:schemeClr>
                    </a:solidFill>
                  </a:tcPr>
                </a:tc>
                <a:extLst>
                  <a:ext uri="{0D108BD9-81ED-4DB2-BD59-A6C34878D82A}">
                    <a16:rowId xmlns:a16="http://schemas.microsoft.com/office/drawing/2014/main" val="3153789892"/>
                  </a:ext>
                </a:extLst>
              </a:tr>
              <a:tr h="673346">
                <a:tc>
                  <a:txBody>
                    <a:bodyPr/>
                    <a:lstStyle/>
                    <a:p>
                      <a:pPr algn="ctr"/>
                      <a:r>
                        <a:rPr lang="en-US" sz="2400" b="1" cap="none" spc="0" dirty="0">
                          <a:solidFill>
                            <a:schemeClr val="tx1"/>
                          </a:solidFill>
                          <a:latin typeface="American Typewriter" panose="02090604020004020304" pitchFamily="18" charset="77"/>
                        </a:rPr>
                        <a:t>Seattle</a:t>
                      </a:r>
                    </a:p>
                  </a:txBody>
                  <a:tcPr marL="114962" marR="164231" marT="32846" marB="246346">
                    <a:lnL w="12700" cap="flat" cmpd="sng" algn="ctr">
                      <a:solidFill>
                        <a:schemeClr val="accent1"/>
                      </a:solid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ctr"/>
                      <a:r>
                        <a:rPr lang="en-US" sz="2400" b="1" cap="none" spc="0" dirty="0">
                          <a:solidFill>
                            <a:schemeClr val="tx1"/>
                          </a:solidFill>
                          <a:latin typeface="American Typewriter" panose="02090604020004020304" pitchFamily="18" charset="77"/>
                        </a:rPr>
                        <a:t>Los Angeles</a:t>
                      </a:r>
                    </a:p>
                  </a:txBody>
                  <a:tcPr marL="114962" marR="164231" marT="32846" marB="246346">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ctr"/>
                      <a:r>
                        <a:rPr lang="en-US" sz="2400" b="1" cap="none" spc="0">
                          <a:solidFill>
                            <a:schemeClr val="tx1"/>
                          </a:solidFill>
                          <a:latin typeface="American Typewriter" panose="02090604020004020304" pitchFamily="18" charset="77"/>
                        </a:rPr>
                        <a:t>Las Vegas</a:t>
                      </a:r>
                    </a:p>
                  </a:txBody>
                  <a:tcPr marL="114962" marR="164231" marT="32846" marB="246346">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tc>
                  <a:txBody>
                    <a:bodyPr/>
                    <a:lstStyle/>
                    <a:p>
                      <a:pPr algn="ctr"/>
                      <a:r>
                        <a:rPr lang="en-US" sz="2400" b="1" cap="none" spc="0" dirty="0">
                          <a:solidFill>
                            <a:schemeClr val="tx1"/>
                          </a:solidFill>
                          <a:latin typeface="American Typewriter" panose="02090604020004020304" pitchFamily="18" charset="77"/>
                        </a:rPr>
                        <a:t>Denver</a:t>
                      </a:r>
                    </a:p>
                  </a:txBody>
                  <a:tcPr marL="114962" marR="164231" marT="32846" marB="246346">
                    <a:lnL w="12700" cmpd="sng">
                      <a:noFill/>
                      <a:prstDash val="solid"/>
                    </a:lnL>
                    <a:lnR w="12700" cmpd="sng">
                      <a:noFill/>
                      <a:prstDash val="solid"/>
                    </a:lnR>
                    <a:lnT w="38100" cmpd="sng">
                      <a:noFill/>
                    </a:lnT>
                    <a:lnB w="9525" cap="flat" cmpd="sng" algn="ctr">
                      <a:noFill/>
                      <a:prstDash val="solid"/>
                    </a:lnB>
                    <a:solidFill>
                      <a:schemeClr val="bg1">
                        <a:lumMod val="95000"/>
                      </a:schemeClr>
                    </a:solidFill>
                  </a:tcPr>
                </a:tc>
                <a:extLst>
                  <a:ext uri="{0D108BD9-81ED-4DB2-BD59-A6C34878D82A}">
                    <a16:rowId xmlns:a16="http://schemas.microsoft.com/office/drawing/2014/main" val="3872745187"/>
                  </a:ext>
                </a:extLst>
              </a:tr>
              <a:tr h="673346">
                <a:tc>
                  <a:txBody>
                    <a:bodyPr/>
                    <a:lstStyle/>
                    <a:p>
                      <a:pPr algn="ctr"/>
                      <a:r>
                        <a:rPr lang="en-US" sz="2400" b="1" cap="none" spc="0">
                          <a:solidFill>
                            <a:schemeClr val="tx1"/>
                          </a:solidFill>
                          <a:latin typeface="American Typewriter" panose="02090604020004020304" pitchFamily="18" charset="77"/>
                        </a:rPr>
                        <a:t>Philadelphia</a:t>
                      </a:r>
                    </a:p>
                  </a:txBody>
                  <a:tcPr marL="114962" marR="164231" marT="32846" marB="246346">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2400" b="1" cap="none" spc="0" dirty="0">
                          <a:solidFill>
                            <a:schemeClr val="tx1"/>
                          </a:solidFill>
                          <a:latin typeface="American Typewriter" panose="02090604020004020304" pitchFamily="18" charset="77"/>
                        </a:rPr>
                        <a:t>Honolulu</a:t>
                      </a:r>
                    </a:p>
                  </a:txBody>
                  <a:tcPr marL="114962" marR="164231" marT="32846" marB="246346">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2400" b="1" cap="none" spc="0" dirty="0">
                          <a:solidFill>
                            <a:schemeClr val="tx1"/>
                          </a:solidFill>
                          <a:latin typeface="American Typewriter" panose="02090604020004020304" pitchFamily="18" charset="77"/>
                        </a:rPr>
                        <a:t>Nashville</a:t>
                      </a:r>
                    </a:p>
                  </a:txBody>
                  <a:tcPr marL="114962" marR="164231" marT="32846" marB="246346">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2400" b="1" cap="none" spc="0" dirty="0">
                          <a:solidFill>
                            <a:schemeClr val="tx1"/>
                          </a:solidFill>
                          <a:latin typeface="American Typewriter" panose="02090604020004020304" pitchFamily="18" charset="77"/>
                        </a:rPr>
                        <a:t>Miami</a:t>
                      </a:r>
                    </a:p>
                  </a:txBody>
                  <a:tcPr marL="114962" marR="164231" marT="32846" marB="246346">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3873886508"/>
                  </a:ext>
                </a:extLst>
              </a:tr>
              <a:tr h="673346">
                <a:tc>
                  <a:txBody>
                    <a:bodyPr/>
                    <a:lstStyle/>
                    <a:p>
                      <a:pPr algn="ctr"/>
                      <a:r>
                        <a:rPr lang="en-US" sz="2400" b="1" cap="none" spc="0">
                          <a:solidFill>
                            <a:schemeClr val="tx1"/>
                          </a:solidFill>
                          <a:latin typeface="American Typewriter" panose="02090604020004020304" pitchFamily="18" charset="77"/>
                        </a:rPr>
                        <a:t>New Orleans</a:t>
                      </a:r>
                    </a:p>
                  </a:txBody>
                  <a:tcPr marL="114962" marR="164231" marT="32846" marB="246346">
                    <a:lnL w="12700" cap="flat" cmpd="sng" algn="ctr">
                      <a:solidFill>
                        <a:schemeClr val="accent1"/>
                      </a:solid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2400" b="1" cap="none" spc="0">
                          <a:solidFill>
                            <a:schemeClr val="tx1"/>
                          </a:solidFill>
                          <a:latin typeface="American Typewriter" panose="02090604020004020304" pitchFamily="18" charset="77"/>
                        </a:rPr>
                        <a:t>Raleigh</a:t>
                      </a:r>
                    </a:p>
                  </a:txBody>
                  <a:tcPr marL="114962" marR="164231" marT="32846" marB="246346">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2400" b="1" cap="none" spc="0">
                          <a:solidFill>
                            <a:schemeClr val="tx1"/>
                          </a:solidFill>
                          <a:latin typeface="American Typewriter" panose="02090604020004020304" pitchFamily="18" charset="77"/>
                        </a:rPr>
                        <a:t>Minneapolis</a:t>
                      </a:r>
                    </a:p>
                  </a:txBody>
                  <a:tcPr marL="114962" marR="164231" marT="32846" marB="246346">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tc>
                  <a:txBody>
                    <a:bodyPr/>
                    <a:lstStyle/>
                    <a:p>
                      <a:pPr algn="ctr"/>
                      <a:r>
                        <a:rPr lang="en-US" sz="2400" b="1" cap="none" spc="0">
                          <a:solidFill>
                            <a:schemeClr val="tx1"/>
                          </a:solidFill>
                          <a:latin typeface="American Typewriter" panose="02090604020004020304" pitchFamily="18" charset="77"/>
                        </a:rPr>
                        <a:t>Detroit</a:t>
                      </a:r>
                    </a:p>
                  </a:txBody>
                  <a:tcPr marL="114962" marR="164231" marT="32846" marB="246346">
                    <a:lnL w="12700" cmpd="sng">
                      <a:noFill/>
                      <a:prstDash val="solid"/>
                    </a:lnL>
                    <a:lnR w="12700" cmpd="sng">
                      <a:noFill/>
                      <a:prstDash val="solid"/>
                    </a:lnR>
                    <a:lnT w="12700" cmpd="sng">
                      <a:noFill/>
                      <a:prstDash val="solid"/>
                    </a:lnT>
                    <a:lnB w="9525" cap="flat" cmpd="sng" algn="ctr">
                      <a:noFill/>
                      <a:prstDash val="solid"/>
                    </a:lnB>
                    <a:solidFill>
                      <a:schemeClr val="bg1">
                        <a:lumMod val="95000"/>
                      </a:schemeClr>
                    </a:solidFill>
                  </a:tcPr>
                </a:tc>
                <a:extLst>
                  <a:ext uri="{0D108BD9-81ED-4DB2-BD59-A6C34878D82A}">
                    <a16:rowId xmlns:a16="http://schemas.microsoft.com/office/drawing/2014/main" val="615931020"/>
                  </a:ext>
                </a:extLst>
              </a:tr>
              <a:tr h="673346">
                <a:tc>
                  <a:txBody>
                    <a:bodyPr/>
                    <a:lstStyle/>
                    <a:p>
                      <a:pPr algn="ctr"/>
                      <a:r>
                        <a:rPr lang="en-US" sz="2400" b="1" cap="none" spc="0">
                          <a:solidFill>
                            <a:schemeClr val="tx1"/>
                          </a:solidFill>
                          <a:latin typeface="American Typewriter" panose="02090604020004020304" pitchFamily="18" charset="77"/>
                        </a:rPr>
                        <a:t>Phoenix</a:t>
                      </a:r>
                    </a:p>
                  </a:txBody>
                  <a:tcPr marL="114962" marR="164231" marT="32846" marB="246346">
                    <a:lnL w="12700" cap="flat" cmpd="sng" algn="ctr">
                      <a:solidFill>
                        <a:schemeClr val="accent1"/>
                      </a:solid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2400" b="1" cap="none" spc="0">
                          <a:solidFill>
                            <a:schemeClr val="tx1"/>
                          </a:solidFill>
                          <a:latin typeface="American Typewriter" panose="02090604020004020304" pitchFamily="18" charset="77"/>
                        </a:rPr>
                        <a:t>San Diego</a:t>
                      </a:r>
                    </a:p>
                  </a:txBody>
                  <a:tcPr marL="114962" marR="164231" marT="32846" marB="246346">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2400" b="1" cap="none" spc="0">
                          <a:solidFill>
                            <a:schemeClr val="tx1"/>
                          </a:solidFill>
                          <a:latin typeface="American Typewriter" panose="02090604020004020304" pitchFamily="18" charset="77"/>
                        </a:rPr>
                        <a:t>New York City </a:t>
                      </a:r>
                    </a:p>
                  </a:txBody>
                  <a:tcPr marL="114962" marR="164231" marT="32846" marB="246346">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tc>
                  <a:txBody>
                    <a:bodyPr/>
                    <a:lstStyle/>
                    <a:p>
                      <a:pPr algn="ctr"/>
                      <a:r>
                        <a:rPr lang="en-US" sz="2400" b="1" cap="none" spc="0" dirty="0">
                          <a:solidFill>
                            <a:schemeClr val="tx1"/>
                          </a:solidFill>
                          <a:latin typeface="American Typewriter" panose="02090604020004020304" pitchFamily="18" charset="77"/>
                        </a:rPr>
                        <a:t>Washington, DC</a:t>
                      </a:r>
                    </a:p>
                  </a:txBody>
                  <a:tcPr marL="114962" marR="164231" marT="32846" marB="246346">
                    <a:lnL w="12700" cmpd="sng">
                      <a:noFill/>
                      <a:prstDash val="solid"/>
                    </a:lnL>
                    <a:lnR w="12700" cmpd="sng">
                      <a:noFill/>
                      <a:prstDash val="solid"/>
                    </a:lnR>
                    <a:lnT w="9525" cap="flat" cmpd="sng" algn="ctr">
                      <a:noFill/>
                      <a:prstDash val="solid"/>
                    </a:lnT>
                    <a:lnB w="12700" cmpd="sng">
                      <a:noFill/>
                      <a:prstDash val="solid"/>
                    </a:lnB>
                    <a:solidFill>
                      <a:schemeClr val="bg1">
                        <a:lumMod val="85000"/>
                      </a:schemeClr>
                    </a:solidFill>
                  </a:tcPr>
                </a:tc>
                <a:extLst>
                  <a:ext uri="{0D108BD9-81ED-4DB2-BD59-A6C34878D82A}">
                    <a16:rowId xmlns:a16="http://schemas.microsoft.com/office/drawing/2014/main" val="2964591038"/>
                  </a:ext>
                </a:extLst>
              </a:tr>
            </a:tbl>
          </a:graphicData>
        </a:graphic>
      </p:graphicFrame>
    </p:spTree>
    <p:extLst>
      <p:ext uri="{BB962C8B-B14F-4D97-AF65-F5344CB8AC3E}">
        <p14:creationId xmlns:p14="http://schemas.microsoft.com/office/powerpoint/2010/main" val="4043537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47B6BBF-09F2-4A29-AE4E-3771E29248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78AA53C-5088-794A-DAD8-908D8BFCBAC6}"/>
              </a:ext>
            </a:extLst>
          </p:cNvPr>
          <p:cNvSpPr>
            <a:spLocks noGrp="1"/>
          </p:cNvSpPr>
          <p:nvPr>
            <p:ph type="title"/>
          </p:nvPr>
        </p:nvSpPr>
        <p:spPr>
          <a:xfrm>
            <a:off x="635000" y="634029"/>
            <a:ext cx="10921640" cy="1314698"/>
          </a:xfrm>
        </p:spPr>
        <p:txBody>
          <a:bodyPr anchor="ctr">
            <a:normAutofit/>
          </a:bodyPr>
          <a:lstStyle/>
          <a:p>
            <a:pPr algn="ctr"/>
            <a:r>
              <a:rPr lang="en-US" sz="7200" dirty="0">
                <a:solidFill>
                  <a:schemeClr val="bg1"/>
                </a:solidFill>
                <a:latin typeface="Chalkduster" panose="03050602040202020205" pitchFamily="66" charset="77"/>
              </a:rPr>
              <a:t>Top Factors</a:t>
            </a:r>
          </a:p>
        </p:txBody>
      </p:sp>
      <p:sp>
        <p:nvSpPr>
          <p:cNvPr id="11" name="Rectangle 22">
            <a:extLst>
              <a:ext uri="{FF2B5EF4-FFF2-40B4-BE49-F238E27FC236}">
                <a16:creationId xmlns:a16="http://schemas.microsoft.com/office/drawing/2014/main" id="{535742DD-1B16-4E9D-B715-0D74B4574A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48305" y="2241737"/>
            <a:ext cx="10900219" cy="18288"/>
          </a:xfrm>
          <a:custGeom>
            <a:avLst/>
            <a:gdLst>
              <a:gd name="connsiteX0" fmla="*/ 0 w 10900219"/>
              <a:gd name="connsiteY0" fmla="*/ 0 h 18288"/>
              <a:gd name="connsiteX1" fmla="*/ 463259 w 10900219"/>
              <a:gd name="connsiteY1" fmla="*/ 0 h 18288"/>
              <a:gd name="connsiteX2" fmla="*/ 1144523 w 10900219"/>
              <a:gd name="connsiteY2" fmla="*/ 0 h 18288"/>
              <a:gd name="connsiteX3" fmla="*/ 1934789 w 10900219"/>
              <a:gd name="connsiteY3" fmla="*/ 0 h 18288"/>
              <a:gd name="connsiteX4" fmla="*/ 2289046 w 10900219"/>
              <a:gd name="connsiteY4" fmla="*/ 0 h 18288"/>
              <a:gd name="connsiteX5" fmla="*/ 2643303 w 10900219"/>
              <a:gd name="connsiteY5" fmla="*/ 0 h 18288"/>
              <a:gd name="connsiteX6" fmla="*/ 3542571 w 10900219"/>
              <a:gd name="connsiteY6" fmla="*/ 0 h 18288"/>
              <a:gd name="connsiteX7" fmla="*/ 4223835 w 10900219"/>
              <a:gd name="connsiteY7" fmla="*/ 0 h 18288"/>
              <a:gd name="connsiteX8" fmla="*/ 4578092 w 10900219"/>
              <a:gd name="connsiteY8" fmla="*/ 0 h 18288"/>
              <a:gd name="connsiteX9" fmla="*/ 5259356 w 10900219"/>
              <a:gd name="connsiteY9" fmla="*/ 0 h 18288"/>
              <a:gd name="connsiteX10" fmla="*/ 6158624 w 10900219"/>
              <a:gd name="connsiteY10" fmla="*/ 0 h 18288"/>
              <a:gd name="connsiteX11" fmla="*/ 6730885 w 10900219"/>
              <a:gd name="connsiteY11" fmla="*/ 0 h 18288"/>
              <a:gd name="connsiteX12" fmla="*/ 7303147 w 10900219"/>
              <a:gd name="connsiteY12" fmla="*/ 0 h 18288"/>
              <a:gd name="connsiteX13" fmla="*/ 7984410 w 10900219"/>
              <a:gd name="connsiteY13" fmla="*/ 0 h 18288"/>
              <a:gd name="connsiteX14" fmla="*/ 8774676 w 10900219"/>
              <a:gd name="connsiteY14" fmla="*/ 0 h 18288"/>
              <a:gd name="connsiteX15" fmla="*/ 9564942 w 10900219"/>
              <a:gd name="connsiteY15" fmla="*/ 0 h 18288"/>
              <a:gd name="connsiteX16" fmla="*/ 10900219 w 10900219"/>
              <a:gd name="connsiteY16" fmla="*/ 0 h 18288"/>
              <a:gd name="connsiteX17" fmla="*/ 10900219 w 10900219"/>
              <a:gd name="connsiteY17" fmla="*/ 18288 h 18288"/>
              <a:gd name="connsiteX18" fmla="*/ 10436960 w 10900219"/>
              <a:gd name="connsiteY18" fmla="*/ 18288 h 18288"/>
              <a:gd name="connsiteX19" fmla="*/ 9537692 w 10900219"/>
              <a:gd name="connsiteY19" fmla="*/ 18288 h 18288"/>
              <a:gd name="connsiteX20" fmla="*/ 8856428 w 10900219"/>
              <a:gd name="connsiteY20" fmla="*/ 18288 h 18288"/>
              <a:gd name="connsiteX21" fmla="*/ 8502171 w 10900219"/>
              <a:gd name="connsiteY21" fmla="*/ 18288 h 18288"/>
              <a:gd name="connsiteX22" fmla="*/ 7820907 w 10900219"/>
              <a:gd name="connsiteY22" fmla="*/ 18288 h 18288"/>
              <a:gd name="connsiteX23" fmla="*/ 7248646 w 10900219"/>
              <a:gd name="connsiteY23" fmla="*/ 18288 h 18288"/>
              <a:gd name="connsiteX24" fmla="*/ 6676384 w 10900219"/>
              <a:gd name="connsiteY24" fmla="*/ 18288 h 18288"/>
              <a:gd name="connsiteX25" fmla="*/ 6104123 w 10900219"/>
              <a:gd name="connsiteY25" fmla="*/ 18288 h 18288"/>
              <a:gd name="connsiteX26" fmla="*/ 5531861 w 10900219"/>
              <a:gd name="connsiteY26" fmla="*/ 18288 h 18288"/>
              <a:gd name="connsiteX27" fmla="*/ 4741595 w 10900219"/>
              <a:gd name="connsiteY27" fmla="*/ 18288 h 18288"/>
              <a:gd name="connsiteX28" fmla="*/ 4060332 w 10900219"/>
              <a:gd name="connsiteY28" fmla="*/ 18288 h 18288"/>
              <a:gd name="connsiteX29" fmla="*/ 3706074 w 10900219"/>
              <a:gd name="connsiteY29" fmla="*/ 18288 h 18288"/>
              <a:gd name="connsiteX30" fmla="*/ 3133813 w 10900219"/>
              <a:gd name="connsiteY30" fmla="*/ 18288 h 18288"/>
              <a:gd name="connsiteX31" fmla="*/ 2343547 w 10900219"/>
              <a:gd name="connsiteY31" fmla="*/ 18288 h 18288"/>
              <a:gd name="connsiteX32" fmla="*/ 1880288 w 10900219"/>
              <a:gd name="connsiteY32" fmla="*/ 18288 h 18288"/>
              <a:gd name="connsiteX33" fmla="*/ 981020 w 10900219"/>
              <a:gd name="connsiteY33" fmla="*/ 18288 h 18288"/>
              <a:gd name="connsiteX34" fmla="*/ 0 w 10900219"/>
              <a:gd name="connsiteY34" fmla="*/ 18288 h 18288"/>
              <a:gd name="connsiteX35" fmla="*/ 0 w 10900219"/>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900219" h="18288" fill="none" extrusionOk="0">
                <a:moveTo>
                  <a:pt x="0" y="0"/>
                </a:moveTo>
                <a:cubicBezTo>
                  <a:pt x="118469" y="-6619"/>
                  <a:pt x="329397" y="-5525"/>
                  <a:pt x="463259" y="0"/>
                </a:cubicBezTo>
                <a:cubicBezTo>
                  <a:pt x="597121" y="5525"/>
                  <a:pt x="866598" y="4881"/>
                  <a:pt x="1144523" y="0"/>
                </a:cubicBezTo>
                <a:cubicBezTo>
                  <a:pt x="1422448" y="-4881"/>
                  <a:pt x="1761178" y="17159"/>
                  <a:pt x="1934789" y="0"/>
                </a:cubicBezTo>
                <a:cubicBezTo>
                  <a:pt x="2108400" y="-17159"/>
                  <a:pt x="2119134" y="-4032"/>
                  <a:pt x="2289046" y="0"/>
                </a:cubicBezTo>
                <a:cubicBezTo>
                  <a:pt x="2458958" y="4032"/>
                  <a:pt x="2472610" y="15385"/>
                  <a:pt x="2643303" y="0"/>
                </a:cubicBezTo>
                <a:cubicBezTo>
                  <a:pt x="2813996" y="-15385"/>
                  <a:pt x="3334189" y="-21234"/>
                  <a:pt x="3542571" y="0"/>
                </a:cubicBezTo>
                <a:cubicBezTo>
                  <a:pt x="3750953" y="21234"/>
                  <a:pt x="3991639" y="13212"/>
                  <a:pt x="4223835" y="0"/>
                </a:cubicBezTo>
                <a:cubicBezTo>
                  <a:pt x="4456031" y="-13212"/>
                  <a:pt x="4466914" y="13318"/>
                  <a:pt x="4578092" y="0"/>
                </a:cubicBezTo>
                <a:cubicBezTo>
                  <a:pt x="4689270" y="-13318"/>
                  <a:pt x="5120635" y="31363"/>
                  <a:pt x="5259356" y="0"/>
                </a:cubicBezTo>
                <a:cubicBezTo>
                  <a:pt x="5398077" y="-31363"/>
                  <a:pt x="5954119" y="-7091"/>
                  <a:pt x="6158624" y="0"/>
                </a:cubicBezTo>
                <a:cubicBezTo>
                  <a:pt x="6363129" y="7091"/>
                  <a:pt x="6535071" y="-8480"/>
                  <a:pt x="6730885" y="0"/>
                </a:cubicBezTo>
                <a:cubicBezTo>
                  <a:pt x="6926699" y="8480"/>
                  <a:pt x="7091018" y="19194"/>
                  <a:pt x="7303147" y="0"/>
                </a:cubicBezTo>
                <a:cubicBezTo>
                  <a:pt x="7515276" y="-19194"/>
                  <a:pt x="7840361" y="30755"/>
                  <a:pt x="7984410" y="0"/>
                </a:cubicBezTo>
                <a:cubicBezTo>
                  <a:pt x="8128459" y="-30755"/>
                  <a:pt x="8498590" y="39460"/>
                  <a:pt x="8774676" y="0"/>
                </a:cubicBezTo>
                <a:cubicBezTo>
                  <a:pt x="9050762" y="-39460"/>
                  <a:pt x="9204381" y="36508"/>
                  <a:pt x="9564942" y="0"/>
                </a:cubicBezTo>
                <a:cubicBezTo>
                  <a:pt x="9925503" y="-36508"/>
                  <a:pt x="10235542" y="59225"/>
                  <a:pt x="10900219" y="0"/>
                </a:cubicBezTo>
                <a:cubicBezTo>
                  <a:pt x="10900865" y="4451"/>
                  <a:pt x="10900709" y="9226"/>
                  <a:pt x="10900219" y="18288"/>
                </a:cubicBezTo>
                <a:cubicBezTo>
                  <a:pt x="10675942" y="21751"/>
                  <a:pt x="10609372" y="26977"/>
                  <a:pt x="10436960" y="18288"/>
                </a:cubicBezTo>
                <a:cubicBezTo>
                  <a:pt x="10264548" y="9599"/>
                  <a:pt x="9961150" y="-11074"/>
                  <a:pt x="9537692" y="18288"/>
                </a:cubicBezTo>
                <a:cubicBezTo>
                  <a:pt x="9114234" y="47650"/>
                  <a:pt x="9087386" y="35169"/>
                  <a:pt x="8856428" y="18288"/>
                </a:cubicBezTo>
                <a:cubicBezTo>
                  <a:pt x="8625470" y="1407"/>
                  <a:pt x="8634361" y="13786"/>
                  <a:pt x="8502171" y="18288"/>
                </a:cubicBezTo>
                <a:cubicBezTo>
                  <a:pt x="8369981" y="22790"/>
                  <a:pt x="8132296" y="22561"/>
                  <a:pt x="7820907" y="18288"/>
                </a:cubicBezTo>
                <a:cubicBezTo>
                  <a:pt x="7509518" y="14015"/>
                  <a:pt x="7432447" y="29431"/>
                  <a:pt x="7248646" y="18288"/>
                </a:cubicBezTo>
                <a:cubicBezTo>
                  <a:pt x="7064845" y="7145"/>
                  <a:pt x="6954380" y="2746"/>
                  <a:pt x="6676384" y="18288"/>
                </a:cubicBezTo>
                <a:cubicBezTo>
                  <a:pt x="6398388" y="33830"/>
                  <a:pt x="6292480" y="-4579"/>
                  <a:pt x="6104123" y="18288"/>
                </a:cubicBezTo>
                <a:cubicBezTo>
                  <a:pt x="5915766" y="41155"/>
                  <a:pt x="5703359" y="-8437"/>
                  <a:pt x="5531861" y="18288"/>
                </a:cubicBezTo>
                <a:cubicBezTo>
                  <a:pt x="5360363" y="45013"/>
                  <a:pt x="5056784" y="-12121"/>
                  <a:pt x="4741595" y="18288"/>
                </a:cubicBezTo>
                <a:cubicBezTo>
                  <a:pt x="4426406" y="48697"/>
                  <a:pt x="4364529" y="-10910"/>
                  <a:pt x="4060332" y="18288"/>
                </a:cubicBezTo>
                <a:cubicBezTo>
                  <a:pt x="3756135" y="47486"/>
                  <a:pt x="3816049" y="13364"/>
                  <a:pt x="3706074" y="18288"/>
                </a:cubicBezTo>
                <a:cubicBezTo>
                  <a:pt x="3596099" y="23212"/>
                  <a:pt x="3382238" y="37686"/>
                  <a:pt x="3133813" y="18288"/>
                </a:cubicBezTo>
                <a:cubicBezTo>
                  <a:pt x="2885388" y="-1110"/>
                  <a:pt x="2523125" y="15465"/>
                  <a:pt x="2343547" y="18288"/>
                </a:cubicBezTo>
                <a:cubicBezTo>
                  <a:pt x="2163969" y="21111"/>
                  <a:pt x="1985160" y="33196"/>
                  <a:pt x="1880288" y="18288"/>
                </a:cubicBezTo>
                <a:cubicBezTo>
                  <a:pt x="1775416" y="3380"/>
                  <a:pt x="1261751" y="-9914"/>
                  <a:pt x="981020" y="18288"/>
                </a:cubicBezTo>
                <a:cubicBezTo>
                  <a:pt x="700289" y="46490"/>
                  <a:pt x="314212" y="-15659"/>
                  <a:pt x="0" y="18288"/>
                </a:cubicBezTo>
                <a:cubicBezTo>
                  <a:pt x="-213" y="9468"/>
                  <a:pt x="187" y="4459"/>
                  <a:pt x="0" y="0"/>
                </a:cubicBezTo>
                <a:close/>
              </a:path>
              <a:path w="10900219" h="18288" stroke="0" extrusionOk="0">
                <a:moveTo>
                  <a:pt x="0" y="0"/>
                </a:moveTo>
                <a:cubicBezTo>
                  <a:pt x="269624" y="3698"/>
                  <a:pt x="383061" y="-5818"/>
                  <a:pt x="572261" y="0"/>
                </a:cubicBezTo>
                <a:cubicBezTo>
                  <a:pt x="761461" y="5818"/>
                  <a:pt x="826360" y="-1890"/>
                  <a:pt x="926519" y="0"/>
                </a:cubicBezTo>
                <a:cubicBezTo>
                  <a:pt x="1026678" y="1890"/>
                  <a:pt x="1621671" y="-1096"/>
                  <a:pt x="1825787" y="0"/>
                </a:cubicBezTo>
                <a:cubicBezTo>
                  <a:pt x="2029903" y="1096"/>
                  <a:pt x="2212612" y="17145"/>
                  <a:pt x="2398048" y="0"/>
                </a:cubicBezTo>
                <a:cubicBezTo>
                  <a:pt x="2583484" y="-17145"/>
                  <a:pt x="2739759" y="-14168"/>
                  <a:pt x="2970310" y="0"/>
                </a:cubicBezTo>
                <a:cubicBezTo>
                  <a:pt x="3200861" y="14168"/>
                  <a:pt x="3502691" y="33180"/>
                  <a:pt x="3869578" y="0"/>
                </a:cubicBezTo>
                <a:cubicBezTo>
                  <a:pt x="4236465" y="-33180"/>
                  <a:pt x="4122134" y="-10470"/>
                  <a:pt x="4332837" y="0"/>
                </a:cubicBezTo>
                <a:cubicBezTo>
                  <a:pt x="4543540" y="10470"/>
                  <a:pt x="4834652" y="3572"/>
                  <a:pt x="5232105" y="0"/>
                </a:cubicBezTo>
                <a:cubicBezTo>
                  <a:pt x="5629558" y="-3572"/>
                  <a:pt x="5773178" y="-6604"/>
                  <a:pt x="6131373" y="0"/>
                </a:cubicBezTo>
                <a:cubicBezTo>
                  <a:pt x="6489568" y="6604"/>
                  <a:pt x="6621532" y="18870"/>
                  <a:pt x="6812637" y="0"/>
                </a:cubicBezTo>
                <a:cubicBezTo>
                  <a:pt x="7003742" y="-18870"/>
                  <a:pt x="7311146" y="18959"/>
                  <a:pt x="7711905" y="0"/>
                </a:cubicBezTo>
                <a:cubicBezTo>
                  <a:pt x="8112664" y="-18959"/>
                  <a:pt x="8080793" y="-24744"/>
                  <a:pt x="8284166" y="0"/>
                </a:cubicBezTo>
                <a:cubicBezTo>
                  <a:pt x="8487539" y="24744"/>
                  <a:pt x="8615041" y="-1627"/>
                  <a:pt x="8856428" y="0"/>
                </a:cubicBezTo>
                <a:cubicBezTo>
                  <a:pt x="9097815" y="1627"/>
                  <a:pt x="9475052" y="26322"/>
                  <a:pt x="9646694" y="0"/>
                </a:cubicBezTo>
                <a:cubicBezTo>
                  <a:pt x="9818336" y="-26322"/>
                  <a:pt x="9938906" y="-121"/>
                  <a:pt x="10218955" y="0"/>
                </a:cubicBezTo>
                <a:cubicBezTo>
                  <a:pt x="10499004" y="121"/>
                  <a:pt x="10697467" y="15326"/>
                  <a:pt x="10900219" y="0"/>
                </a:cubicBezTo>
                <a:cubicBezTo>
                  <a:pt x="10899812" y="8690"/>
                  <a:pt x="10900065" y="14141"/>
                  <a:pt x="10900219" y="18288"/>
                </a:cubicBezTo>
                <a:cubicBezTo>
                  <a:pt x="10543007" y="31201"/>
                  <a:pt x="10472057" y="15684"/>
                  <a:pt x="10109953" y="18288"/>
                </a:cubicBezTo>
                <a:cubicBezTo>
                  <a:pt x="9747849" y="20892"/>
                  <a:pt x="9872856" y="33007"/>
                  <a:pt x="9755696" y="18288"/>
                </a:cubicBezTo>
                <a:cubicBezTo>
                  <a:pt x="9638536" y="3569"/>
                  <a:pt x="9442681" y="6596"/>
                  <a:pt x="9292437" y="18288"/>
                </a:cubicBezTo>
                <a:cubicBezTo>
                  <a:pt x="9142193" y="29980"/>
                  <a:pt x="8817861" y="-11343"/>
                  <a:pt x="8393169" y="18288"/>
                </a:cubicBezTo>
                <a:cubicBezTo>
                  <a:pt x="7968477" y="47919"/>
                  <a:pt x="7919655" y="23228"/>
                  <a:pt x="7711905" y="18288"/>
                </a:cubicBezTo>
                <a:cubicBezTo>
                  <a:pt x="7504155" y="13348"/>
                  <a:pt x="7365667" y="6452"/>
                  <a:pt x="7248646" y="18288"/>
                </a:cubicBezTo>
                <a:cubicBezTo>
                  <a:pt x="7131625" y="30124"/>
                  <a:pt x="6776155" y="2871"/>
                  <a:pt x="6567382" y="18288"/>
                </a:cubicBezTo>
                <a:cubicBezTo>
                  <a:pt x="6358609" y="33705"/>
                  <a:pt x="6372933" y="1091"/>
                  <a:pt x="6213125" y="18288"/>
                </a:cubicBezTo>
                <a:cubicBezTo>
                  <a:pt x="6053317" y="35485"/>
                  <a:pt x="5980913" y="1290"/>
                  <a:pt x="5858868" y="18288"/>
                </a:cubicBezTo>
                <a:cubicBezTo>
                  <a:pt x="5736823" y="35286"/>
                  <a:pt x="5481395" y="5492"/>
                  <a:pt x="5177604" y="18288"/>
                </a:cubicBezTo>
                <a:cubicBezTo>
                  <a:pt x="4873813" y="31084"/>
                  <a:pt x="4854222" y="37160"/>
                  <a:pt x="4714345" y="18288"/>
                </a:cubicBezTo>
                <a:cubicBezTo>
                  <a:pt x="4574468" y="-584"/>
                  <a:pt x="4298550" y="22981"/>
                  <a:pt x="3924079" y="18288"/>
                </a:cubicBezTo>
                <a:cubicBezTo>
                  <a:pt x="3549608" y="13595"/>
                  <a:pt x="3645461" y="-921"/>
                  <a:pt x="3460820" y="18288"/>
                </a:cubicBezTo>
                <a:cubicBezTo>
                  <a:pt x="3276179" y="37497"/>
                  <a:pt x="3004470" y="-15027"/>
                  <a:pt x="2670554" y="18288"/>
                </a:cubicBezTo>
                <a:cubicBezTo>
                  <a:pt x="2336638" y="51603"/>
                  <a:pt x="2425773" y="17517"/>
                  <a:pt x="2316297" y="18288"/>
                </a:cubicBezTo>
                <a:cubicBezTo>
                  <a:pt x="2206821" y="19059"/>
                  <a:pt x="1757890" y="42158"/>
                  <a:pt x="1526031" y="18288"/>
                </a:cubicBezTo>
                <a:cubicBezTo>
                  <a:pt x="1294172" y="-5582"/>
                  <a:pt x="1213137" y="12281"/>
                  <a:pt x="1062771" y="18288"/>
                </a:cubicBezTo>
                <a:cubicBezTo>
                  <a:pt x="912405" y="24295"/>
                  <a:pt x="829444" y="7304"/>
                  <a:pt x="708514" y="18288"/>
                </a:cubicBezTo>
                <a:cubicBezTo>
                  <a:pt x="587584" y="29272"/>
                  <a:pt x="227877" y="37311"/>
                  <a:pt x="0" y="18288"/>
                </a:cubicBezTo>
                <a:cubicBezTo>
                  <a:pt x="-53" y="11301"/>
                  <a:pt x="-649" y="7756"/>
                  <a:pt x="0" y="0"/>
                </a:cubicBezTo>
                <a:close/>
              </a:path>
            </a:pathLst>
          </a:custGeom>
          <a:solidFill>
            <a:schemeClr val="accent1"/>
          </a:solidFill>
          <a:ln w="34925">
            <a:solidFill>
              <a:schemeClr val="accent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B22C8F6C-18E2-5F8C-CA3F-3B9CA10E1F62}"/>
              </a:ext>
            </a:extLst>
          </p:cNvPr>
          <p:cNvGraphicFramePr>
            <a:graphicFrameLocks noGrp="1"/>
          </p:cNvGraphicFramePr>
          <p:nvPr>
            <p:ph idx="1"/>
            <p:extLst>
              <p:ext uri="{D42A27DB-BD31-4B8C-83A1-F6EECF244321}">
                <p14:modId xmlns:p14="http://schemas.microsoft.com/office/powerpoint/2010/main" val="1059705311"/>
              </p:ext>
            </p:extLst>
          </p:nvPr>
        </p:nvGraphicFramePr>
        <p:xfrm>
          <a:off x="632647" y="2805098"/>
          <a:ext cx="10915869" cy="347894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793668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5" name="Picture 4">
            <a:extLst>
              <a:ext uri="{FF2B5EF4-FFF2-40B4-BE49-F238E27FC236}">
                <a16:creationId xmlns:a16="http://schemas.microsoft.com/office/drawing/2014/main" id="{35198454-6D94-3964-50A2-2AACE3A71D21}"/>
              </a:ext>
            </a:extLst>
          </p:cNvPr>
          <p:cNvPicPr>
            <a:picLocks noChangeAspect="1"/>
          </p:cNvPicPr>
          <p:nvPr/>
        </p:nvPicPr>
        <p:blipFill rotWithShape="1">
          <a:blip r:embed="rId2"/>
          <a:srcRect l="4001"/>
          <a:stretch/>
        </p:blipFill>
        <p:spPr>
          <a:xfrm>
            <a:off x="20" y="-22"/>
            <a:ext cx="12191977" cy="6858022"/>
          </a:xfrm>
          <a:prstGeom prst="rect">
            <a:avLst/>
          </a:prstGeom>
        </p:spPr>
      </p:pic>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A4356E-6C1F-62B8-9B50-5F84AC6161D9}"/>
              </a:ext>
            </a:extLst>
          </p:cNvPr>
          <p:cNvSpPr>
            <a:spLocks noGrp="1"/>
          </p:cNvSpPr>
          <p:nvPr>
            <p:ph type="title"/>
          </p:nvPr>
        </p:nvSpPr>
        <p:spPr>
          <a:xfrm>
            <a:off x="643466" y="643467"/>
            <a:ext cx="6471709" cy="3157008"/>
          </a:xfrm>
        </p:spPr>
        <p:txBody>
          <a:bodyPr vert="horz" lIns="91440" tIns="45720" rIns="91440" bIns="45720" rtlCol="0" anchor="t">
            <a:normAutofit/>
          </a:bodyPr>
          <a:lstStyle/>
          <a:p>
            <a:r>
              <a:rPr lang="en-US" sz="5600" dirty="0">
                <a:solidFill>
                  <a:schemeClr val="bg1"/>
                </a:solidFill>
                <a:latin typeface="Chalkduster" panose="03050602040202020205" pitchFamily="66" charset="77"/>
              </a:rPr>
              <a:t>Cities by Environmental Quality</a:t>
            </a:r>
          </a:p>
        </p:txBody>
      </p:sp>
      <p:sp>
        <p:nvSpPr>
          <p:cNvPr id="3" name="Content Placeholder 2">
            <a:extLst>
              <a:ext uri="{FF2B5EF4-FFF2-40B4-BE49-F238E27FC236}">
                <a16:creationId xmlns:a16="http://schemas.microsoft.com/office/drawing/2014/main" id="{E66DD197-FA10-2C6E-5422-DE28F47B71FC}"/>
              </a:ext>
            </a:extLst>
          </p:cNvPr>
          <p:cNvSpPr>
            <a:spLocks noGrp="1"/>
          </p:cNvSpPr>
          <p:nvPr>
            <p:ph idx="1"/>
          </p:nvPr>
        </p:nvSpPr>
        <p:spPr>
          <a:xfrm>
            <a:off x="643466" y="4551036"/>
            <a:ext cx="5449479" cy="1663495"/>
          </a:xfrm>
        </p:spPr>
        <p:txBody>
          <a:bodyPr vert="horz" lIns="91440" tIns="45720" rIns="91440" bIns="45720" rtlCol="0" anchor="b">
            <a:normAutofit/>
          </a:bodyPr>
          <a:lstStyle/>
          <a:p>
            <a:pPr marL="0" indent="0">
              <a:buNone/>
            </a:pPr>
            <a:r>
              <a:rPr lang="en-US" dirty="0">
                <a:solidFill>
                  <a:schemeClr val="bg1"/>
                </a:solidFill>
                <a:latin typeface="American Typewriter" panose="02090604020004020304" pitchFamily="18" charset="77"/>
              </a:rPr>
              <a:t>Rating based on air quality, water quality, cleanliness and greenery</a:t>
            </a:r>
          </a:p>
        </p:txBody>
      </p:sp>
      <p:sp>
        <p:nvSpPr>
          <p:cNvPr id="13" name="Rectangle 12">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0230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F5F9D0AA-67BC-0793-B870-B6EEA691D0B6}"/>
              </a:ext>
            </a:extLst>
          </p:cNvPr>
          <p:cNvPicPr>
            <a:picLocks noGrp="1" noChangeAspect="1"/>
          </p:cNvPicPr>
          <p:nvPr>
            <p:ph idx="1"/>
          </p:nvPr>
        </p:nvPicPr>
        <p:blipFill>
          <a:blip r:embed="rId3"/>
          <a:srcRect/>
          <a:stretch/>
        </p:blipFill>
        <p:spPr>
          <a:xfrm>
            <a:off x="1629565" y="95503"/>
            <a:ext cx="8932869" cy="6666972"/>
          </a:xfrm>
        </p:spPr>
      </p:pic>
    </p:spTree>
    <p:extLst>
      <p:ext uri="{BB962C8B-B14F-4D97-AF65-F5344CB8AC3E}">
        <p14:creationId xmlns:p14="http://schemas.microsoft.com/office/powerpoint/2010/main" val="4260342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6">
            <a:extLst>
              <a:ext uri="{FF2B5EF4-FFF2-40B4-BE49-F238E27FC236}">
                <a16:creationId xmlns:a16="http://schemas.microsoft.com/office/drawing/2014/main" id="{DA381740-063A-41A4-836D-85D14980E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103377"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40187"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a:extLst>
              <a:ext uri="{FF2B5EF4-FFF2-40B4-BE49-F238E27FC236}">
                <a16:creationId xmlns:a16="http://schemas.microsoft.com/office/drawing/2014/main" id="{F5F9D0AA-67BC-0793-B870-B6EEA691D0B6}"/>
              </a:ext>
            </a:extLst>
          </p:cNvPr>
          <p:cNvPicPr>
            <a:picLocks noGrp="1" noChangeAspect="1"/>
          </p:cNvPicPr>
          <p:nvPr>
            <p:ph idx="1"/>
          </p:nvPr>
        </p:nvPicPr>
        <p:blipFill>
          <a:blip r:embed="rId3"/>
          <a:srcRect/>
          <a:stretch/>
        </p:blipFill>
        <p:spPr>
          <a:xfrm>
            <a:off x="1142407" y="241901"/>
            <a:ext cx="9561263" cy="6374176"/>
          </a:xfrm>
        </p:spPr>
      </p:pic>
    </p:spTree>
    <p:extLst>
      <p:ext uri="{BB962C8B-B14F-4D97-AF65-F5344CB8AC3E}">
        <p14:creationId xmlns:p14="http://schemas.microsoft.com/office/powerpoint/2010/main" val="3410992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6FA35-2C80-F681-E682-290D31FF8DD7}"/>
              </a:ext>
            </a:extLst>
          </p:cNvPr>
          <p:cNvSpPr>
            <a:spLocks noGrp="1"/>
          </p:cNvSpPr>
          <p:nvPr>
            <p:ph type="title"/>
          </p:nvPr>
        </p:nvSpPr>
        <p:spPr/>
        <p:txBody>
          <a:bodyPr/>
          <a:lstStyle/>
          <a:p>
            <a:pPr algn="ctr"/>
            <a:r>
              <a:rPr lang="en-US" dirty="0">
                <a:solidFill>
                  <a:schemeClr val="bg1"/>
                </a:solidFill>
                <a:latin typeface="Chalkduster" panose="03050602040202020205" pitchFamily="66" charset="77"/>
              </a:rPr>
              <a:t>Safest Cities</a:t>
            </a:r>
          </a:p>
        </p:txBody>
      </p:sp>
      <p:pic>
        <p:nvPicPr>
          <p:cNvPr id="5" name="Content Placeholder 4" descr="Chart, bar chart&#10;&#10;Description automatically generated">
            <a:extLst>
              <a:ext uri="{FF2B5EF4-FFF2-40B4-BE49-F238E27FC236}">
                <a16:creationId xmlns:a16="http://schemas.microsoft.com/office/drawing/2014/main" id="{14D7F16C-D219-2F2C-81B6-E939C7E74B6C}"/>
              </a:ext>
            </a:extLst>
          </p:cNvPr>
          <p:cNvPicPr>
            <a:picLocks noGrp="1" noChangeAspect="1"/>
          </p:cNvPicPr>
          <p:nvPr>
            <p:ph idx="1"/>
          </p:nvPr>
        </p:nvPicPr>
        <p:blipFill>
          <a:blip r:embed="rId3"/>
          <a:stretch>
            <a:fillRect/>
          </a:stretch>
        </p:blipFill>
        <p:spPr>
          <a:xfrm>
            <a:off x="330993" y="2133600"/>
            <a:ext cx="11676186" cy="3892062"/>
          </a:xfrm>
        </p:spPr>
      </p:pic>
    </p:spTree>
    <p:extLst>
      <p:ext uri="{BB962C8B-B14F-4D97-AF65-F5344CB8AC3E}">
        <p14:creationId xmlns:p14="http://schemas.microsoft.com/office/powerpoint/2010/main" val="41629035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B44DC2-3C3C-6CC7-1140-8E0D2DEC0A09}"/>
              </a:ext>
            </a:extLst>
          </p:cNvPr>
          <p:cNvSpPr>
            <a:spLocks noGrp="1"/>
          </p:cNvSpPr>
          <p:nvPr>
            <p:ph type="title"/>
          </p:nvPr>
        </p:nvSpPr>
        <p:spPr/>
        <p:txBody>
          <a:bodyPr/>
          <a:lstStyle/>
          <a:p>
            <a:pPr algn="ctr"/>
            <a:r>
              <a:rPr lang="en-US" dirty="0">
                <a:solidFill>
                  <a:schemeClr val="bg1"/>
                </a:solidFill>
                <a:latin typeface="Chalkduster" panose="03050602040202020205" pitchFamily="66" charset="77"/>
              </a:rPr>
              <a:t>Least Safe Cities</a:t>
            </a:r>
          </a:p>
        </p:txBody>
      </p:sp>
      <p:pic>
        <p:nvPicPr>
          <p:cNvPr id="9" name="Content Placeholder 8" descr="Chart, bar chart&#10;&#10;Description automatically generated">
            <a:extLst>
              <a:ext uri="{FF2B5EF4-FFF2-40B4-BE49-F238E27FC236}">
                <a16:creationId xmlns:a16="http://schemas.microsoft.com/office/drawing/2014/main" id="{2D515C94-B4EA-6EBB-68D6-C09504F39011}"/>
              </a:ext>
            </a:extLst>
          </p:cNvPr>
          <p:cNvPicPr>
            <a:picLocks noGrp="1" noChangeAspect="1"/>
          </p:cNvPicPr>
          <p:nvPr>
            <p:ph idx="1"/>
          </p:nvPr>
        </p:nvPicPr>
        <p:blipFill>
          <a:blip r:embed="rId3"/>
          <a:stretch>
            <a:fillRect/>
          </a:stretch>
        </p:blipFill>
        <p:spPr>
          <a:xfrm>
            <a:off x="642877" y="1690688"/>
            <a:ext cx="10906246" cy="4802187"/>
          </a:xfrm>
        </p:spPr>
      </p:pic>
    </p:spTree>
    <p:extLst>
      <p:ext uri="{BB962C8B-B14F-4D97-AF65-F5344CB8AC3E}">
        <p14:creationId xmlns:p14="http://schemas.microsoft.com/office/powerpoint/2010/main" val="1727484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047596-1DF1-5D0F-FFFE-808FDB3E5774}"/>
              </a:ext>
            </a:extLst>
          </p:cNvPr>
          <p:cNvSpPr>
            <a:spLocks noGrp="1"/>
          </p:cNvSpPr>
          <p:nvPr>
            <p:ph type="title"/>
          </p:nvPr>
        </p:nvSpPr>
        <p:spPr/>
        <p:txBody>
          <a:bodyPr/>
          <a:lstStyle/>
          <a:p>
            <a:pPr algn="ctr"/>
            <a:r>
              <a:rPr lang="en-US" dirty="0">
                <a:solidFill>
                  <a:schemeClr val="bg1"/>
                </a:solidFill>
                <a:latin typeface="Chalkduster" panose="03050602040202020205" pitchFamily="66" charset="77"/>
              </a:rPr>
              <a:t>Cost of Living Outliers</a:t>
            </a:r>
          </a:p>
        </p:txBody>
      </p:sp>
      <p:pic>
        <p:nvPicPr>
          <p:cNvPr id="5" name="Content Placeholder 4" descr="Chart, box and whisker chart&#10;&#10;Description automatically generated">
            <a:extLst>
              <a:ext uri="{FF2B5EF4-FFF2-40B4-BE49-F238E27FC236}">
                <a16:creationId xmlns:a16="http://schemas.microsoft.com/office/drawing/2014/main" id="{BF1669ED-17CA-FD21-8240-22814EE83090}"/>
              </a:ext>
            </a:extLst>
          </p:cNvPr>
          <p:cNvPicPr>
            <a:picLocks noGrp="1" noChangeAspect="1"/>
          </p:cNvPicPr>
          <p:nvPr>
            <p:ph idx="1"/>
          </p:nvPr>
        </p:nvPicPr>
        <p:blipFill>
          <a:blip r:embed="rId3"/>
          <a:stretch>
            <a:fillRect/>
          </a:stretch>
        </p:blipFill>
        <p:spPr>
          <a:xfrm>
            <a:off x="2300803" y="1626211"/>
            <a:ext cx="7590394" cy="5060262"/>
          </a:xfrm>
        </p:spPr>
      </p:pic>
    </p:spTree>
    <p:extLst>
      <p:ext uri="{BB962C8B-B14F-4D97-AF65-F5344CB8AC3E}">
        <p14:creationId xmlns:p14="http://schemas.microsoft.com/office/powerpoint/2010/main" val="3100387428"/>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4635</TotalTime>
  <Words>1096</Words>
  <Application>Microsoft Macintosh PowerPoint</Application>
  <PresentationFormat>Widescreen</PresentationFormat>
  <Paragraphs>86</Paragraphs>
  <Slides>16</Slides>
  <Notes>12</Notes>
  <HiddenSlides>2</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American Typewriter</vt:lpstr>
      <vt:lpstr>Arial</vt:lpstr>
      <vt:lpstr>Calibri</vt:lpstr>
      <vt:lpstr>Chalkduster</vt:lpstr>
      <vt:lpstr>Modern Love</vt:lpstr>
      <vt:lpstr>The Hand</vt:lpstr>
      <vt:lpstr>SketchyVTI</vt:lpstr>
      <vt:lpstr>Where in the US Should Taylor Move?</vt:lpstr>
      <vt:lpstr>Cities Studied</vt:lpstr>
      <vt:lpstr>Top Factors</vt:lpstr>
      <vt:lpstr>Cities by Environmental Quality</vt:lpstr>
      <vt:lpstr>PowerPoint Presentation</vt:lpstr>
      <vt:lpstr>PowerPoint Presentation</vt:lpstr>
      <vt:lpstr>Safest Cities</vt:lpstr>
      <vt:lpstr>Least Safe Cities</vt:lpstr>
      <vt:lpstr>Cost of Living Outliers</vt:lpstr>
      <vt:lpstr>Housing and Cost of Living</vt:lpstr>
      <vt:lpstr>Education and Commute in Best Cost of Living Locations</vt:lpstr>
      <vt:lpstr>Overall City Scores</vt:lpstr>
      <vt:lpstr>Overall Scores</vt:lpstr>
      <vt:lpstr>Top 5 Cities by Overall Score</vt:lpstr>
      <vt:lpstr>Worcester, MA Wins!</vt:lpstr>
      <vt:lpstr>Data Source: Teleport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Where in the (US) Should we Move?</dc:title>
  <dc:creator>Taylor Shaw</dc:creator>
  <cp:lastModifiedBy>Taylor Shaw</cp:lastModifiedBy>
  <cp:revision>6</cp:revision>
  <dcterms:created xsi:type="dcterms:W3CDTF">2022-08-24T02:50:33Z</dcterms:created>
  <dcterms:modified xsi:type="dcterms:W3CDTF">2022-08-31T04:44:58Z</dcterms:modified>
</cp:coreProperties>
</file>

<file path=docProps/thumbnail.jpeg>
</file>